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7"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8" d="100"/>
          <a:sy n="98" d="100"/>
        </p:scale>
        <p:origin x="-228"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pl-PL" smtClean="0"/>
              <a:t>Kliknij, aby edytować styl</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228585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877560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157270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pl-PL" smtClean="0"/>
              <a:t>Kliknij, aby edytować styl</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4AE057B-CB18-48D5-AE22-EF101E2F6A5E}" type="slidenum">
              <a:rPr lang="pl-PL" smtClean="0"/>
              <a:pPr/>
              <a:t>‹#›</a:t>
            </a:fld>
            <a:endParaRPr lang="pl-PL"/>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 xmlns:p14="http://schemas.microsoft.com/office/powerpoint/2010/main" val="3195051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247395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umna">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pl-PL" smtClean="0"/>
              <a:t>Kliknij, aby edytować styl</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270854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kolumna obrazu">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pl-PL" smtClean="0"/>
              <a:t>Kliknij, aby edytować styl</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808884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Vertical Text Placeholder 2"/>
          <p:cNvSpPr>
            <a:spLocks noGrp="1"/>
          </p:cNvSpPr>
          <p:nvPr>
            <p:ph type="body" orient="vert" idx="1"/>
          </p:nvPr>
        </p:nvSpPr>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9577117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pl-PL" smtClean="0"/>
              <a:t>Kliknij, aby edytować styl</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1767860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idx="1"/>
          </p:nvPr>
        </p:nvSpPr>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3593032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pl-PL" smtClean="0"/>
              <a:t>Kliknij, aby edytować styl</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Edytuj style wzorca tekstu</a:t>
            </a:r>
          </a:p>
        </p:txBody>
      </p:sp>
      <p:sp>
        <p:nvSpPr>
          <p:cNvPr id="4" name="Date Placeholder 3"/>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1226059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663468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pl-PL" smtClean="0"/>
              <a:t>Kliknij, aby edytować styl</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809294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Date Placeholder 2"/>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2526257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1286228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pl-PL" smtClean="0"/>
              <a:t>Kliknij, aby edytować styl</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2944077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B88F5930-77B0-41CB-B9EE-9ED2B48BE436}" type="datetimeFigureOut">
              <a:rPr lang="pl-PL" smtClean="0"/>
              <a:pPr/>
              <a:t>2020-11-07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2637299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pl-PL" smtClean="0"/>
              <a:t>Kliknij, aby edytować styl</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B88F5930-77B0-41CB-B9EE-9ED2B48BE436}" type="datetimeFigureOut">
              <a:rPr lang="pl-PL" smtClean="0"/>
              <a:pPr/>
              <a:t>2020-11-07</a:t>
            </a:fld>
            <a:endParaRPr lang="pl-PL"/>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pl-PL"/>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74AE057B-CB18-48D5-AE22-EF101E2F6A5E}" type="slidenum">
              <a:rPr lang="pl-PL" smtClean="0"/>
              <a:pPr/>
              <a:t>‹#›</a:t>
            </a:fld>
            <a:endParaRPr lang="pl-PL"/>
          </a:p>
        </p:txBody>
      </p:sp>
    </p:spTree>
    <p:extLst>
      <p:ext uri="{BB962C8B-B14F-4D97-AF65-F5344CB8AC3E}">
        <p14:creationId xmlns="" xmlns:p14="http://schemas.microsoft.com/office/powerpoint/2010/main" val="413154720"/>
      </p:ext>
    </p:extLst>
  </p:cSld>
  <p:clrMap bg1="dk1" tx1="lt1" bg2="dk2" tx2="lt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https://www.youtube.com/watch?v=jBpVLrsm3xc"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Świat małego odkrywcy</a:t>
            </a:r>
            <a:endParaRPr lang="pl-PL" dirty="0">
              <a:solidFill>
                <a:srgbClr val="FF0000"/>
              </a:solidFill>
            </a:endParaRPr>
          </a:p>
        </p:txBody>
      </p:sp>
      <p:pic>
        <p:nvPicPr>
          <p:cNvPr id="3" name="Obraz 2" descr="C:\Users\monika\Desktop\zdjecia - przedszkole\bratki 2019\schronisko\IMG_0177.JPG"/>
          <p:cNvPicPr/>
          <p:nvPr/>
        </p:nvPicPr>
        <p:blipFill>
          <a:blip r:embed="rId2" cstate="print"/>
          <a:srcRect/>
          <a:stretch>
            <a:fillRect/>
          </a:stretch>
        </p:blipFill>
        <p:spPr bwMode="auto">
          <a:xfrm>
            <a:off x="3210316" y="1713820"/>
            <a:ext cx="5760720" cy="4318635"/>
          </a:xfrm>
          <a:prstGeom prst="rect">
            <a:avLst/>
          </a:prstGeom>
          <a:noFill/>
          <a:ln w="9525">
            <a:noFill/>
            <a:miter lim="800000"/>
            <a:headEnd/>
            <a:tailEnd/>
          </a:ln>
        </p:spPr>
      </p:pic>
      <p:sp>
        <p:nvSpPr>
          <p:cNvPr id="4" name="pole tekstowe 3"/>
          <p:cNvSpPr txBox="1"/>
          <p:nvPr/>
        </p:nvSpPr>
        <p:spPr>
          <a:xfrm>
            <a:off x="4824549" y="6217920"/>
            <a:ext cx="3396342" cy="369332"/>
          </a:xfrm>
          <a:prstGeom prst="rect">
            <a:avLst/>
          </a:prstGeom>
          <a:noFill/>
        </p:spPr>
        <p:txBody>
          <a:bodyPr wrap="square" rtlCol="0">
            <a:spAutoFit/>
          </a:bodyPr>
          <a:lstStyle/>
          <a:p>
            <a:r>
              <a:rPr lang="pl-PL" dirty="0" smtClean="0"/>
              <a:t>mgr Monika </a:t>
            </a:r>
            <a:r>
              <a:rPr lang="pl-PL" dirty="0" err="1" smtClean="0"/>
              <a:t>Nyk</a:t>
            </a:r>
            <a:endParaRPr lang="pl-PL" dirty="0"/>
          </a:p>
        </p:txBody>
      </p:sp>
    </p:spTree>
    <p:extLst>
      <p:ext uri="{BB962C8B-B14F-4D97-AF65-F5344CB8AC3E}">
        <p14:creationId xmlns="" xmlns:p14="http://schemas.microsoft.com/office/powerpoint/2010/main" val="3205350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884612" y="1518441"/>
            <a:ext cx="10353762" cy="4058751"/>
          </a:xfrm>
        </p:spPr>
        <p:txBody>
          <a:bodyPr/>
          <a:lstStyle/>
          <a:p>
            <a:pPr marL="36900" indent="0" algn="ctr">
              <a:buNone/>
            </a:pPr>
            <a:r>
              <a:rPr lang="pl-PL" sz="3200" b="1" dirty="0">
                <a:effectLst/>
              </a:rPr>
              <a:t>Czasem szara, czasem złota,</a:t>
            </a:r>
            <a:endParaRPr lang="pl-PL" sz="3200" dirty="0">
              <a:effectLst/>
            </a:endParaRPr>
          </a:p>
          <a:p>
            <a:pPr marL="36900" indent="0" algn="ctr">
              <a:buNone/>
            </a:pPr>
            <a:r>
              <a:rPr lang="pl-PL" sz="3200" b="1" dirty="0">
                <a:effectLst/>
              </a:rPr>
              <a:t>Z nią nadchodzi deszcz i słota.</a:t>
            </a:r>
            <a:endParaRPr lang="pl-PL" sz="3200" dirty="0">
              <a:effectLst/>
            </a:endParaRPr>
          </a:p>
          <a:p>
            <a:pPr marL="36900" indent="0" algn="ctr">
              <a:buNone/>
            </a:pPr>
            <a:r>
              <a:rPr lang="pl-PL" sz="3200" b="1" dirty="0">
                <a:effectLst/>
              </a:rPr>
              <a:t>Grzyby i owoce niesie</a:t>
            </a:r>
            <a:endParaRPr lang="pl-PL" sz="3200" dirty="0">
              <a:effectLst/>
            </a:endParaRPr>
          </a:p>
          <a:p>
            <a:pPr marL="36900" indent="0" algn="ctr">
              <a:buNone/>
            </a:pPr>
            <a:r>
              <a:rPr lang="pl-PL" sz="3200" b="1" dirty="0">
                <a:effectLst/>
              </a:rPr>
              <a:t>Chłodna pora roku .......</a:t>
            </a:r>
            <a:endParaRPr lang="pl-PL" sz="3200" dirty="0">
              <a:effectLst/>
            </a:endParaRPr>
          </a:p>
          <a:p>
            <a:endParaRPr lang="pl-PL" dirty="0"/>
          </a:p>
        </p:txBody>
      </p:sp>
    </p:spTree>
    <p:extLst>
      <p:ext uri="{BB962C8B-B14F-4D97-AF65-F5344CB8AC3E}">
        <p14:creationId xmlns="" xmlns:p14="http://schemas.microsoft.com/office/powerpoint/2010/main" val="2097877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Jesienna ulica w deszczu"/>
          <p:cNvPicPr/>
          <p:nvPr/>
        </p:nvPicPr>
        <p:blipFill>
          <a:blip r:embed="rId2" cstate="print"/>
          <a:srcRect/>
          <a:stretch>
            <a:fillRect/>
          </a:stretch>
        </p:blipFill>
        <p:spPr bwMode="auto">
          <a:xfrm>
            <a:off x="2926080" y="1323704"/>
            <a:ext cx="6140750" cy="4197066"/>
          </a:xfrm>
          <a:prstGeom prst="rect">
            <a:avLst/>
          </a:prstGeom>
          <a:noFill/>
          <a:ln w="9525">
            <a:noFill/>
            <a:miter lim="800000"/>
            <a:headEnd/>
            <a:tailEnd/>
          </a:ln>
        </p:spPr>
      </p:pic>
    </p:spTree>
    <p:extLst>
      <p:ext uri="{BB962C8B-B14F-4D97-AF65-F5344CB8AC3E}">
        <p14:creationId xmlns="" xmlns:p14="http://schemas.microsoft.com/office/powerpoint/2010/main" val="843727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592782" y="1625444"/>
            <a:ext cx="10353762" cy="4058751"/>
          </a:xfrm>
        </p:spPr>
        <p:txBody>
          <a:bodyPr/>
          <a:lstStyle/>
          <a:p>
            <a:pPr marL="36900" indent="0" algn="ctr">
              <a:buNone/>
            </a:pPr>
            <a:r>
              <a:rPr lang="pl-PL" sz="3200" b="1" dirty="0" smtClean="0">
                <a:effectLst/>
              </a:rPr>
              <a:t>Doskonały </a:t>
            </a:r>
            <a:r>
              <a:rPr lang="pl-PL" sz="3200" b="1" dirty="0">
                <a:effectLst/>
              </a:rPr>
              <a:t>but na pluchę,</a:t>
            </a:r>
            <a:endParaRPr lang="pl-PL" sz="3200" dirty="0">
              <a:effectLst/>
            </a:endParaRPr>
          </a:p>
          <a:p>
            <a:pPr marL="36900" indent="0" algn="ctr">
              <a:buNone/>
            </a:pPr>
            <a:r>
              <a:rPr lang="pl-PL" sz="3200" b="1" dirty="0">
                <a:effectLst/>
              </a:rPr>
              <a:t>W którym nogi będą suche,</a:t>
            </a:r>
            <a:endParaRPr lang="pl-PL" sz="3200" dirty="0">
              <a:effectLst/>
            </a:endParaRPr>
          </a:p>
          <a:p>
            <a:pPr marL="36900" indent="0" algn="ctr">
              <a:buNone/>
            </a:pPr>
            <a:r>
              <a:rPr lang="pl-PL" sz="3200" b="1" dirty="0">
                <a:effectLst/>
              </a:rPr>
              <a:t>Więc gdy pada, załóż proszę</a:t>
            </a:r>
            <a:endParaRPr lang="pl-PL" sz="3200" dirty="0">
              <a:effectLst/>
            </a:endParaRPr>
          </a:p>
          <a:p>
            <a:pPr marL="36900" indent="0" algn="ctr">
              <a:buNone/>
            </a:pPr>
            <a:r>
              <a:rPr lang="pl-PL" sz="3200" b="1" dirty="0">
                <a:effectLst/>
              </a:rPr>
              <a:t>Gumowe .......</a:t>
            </a:r>
            <a:endParaRPr lang="pl-PL" sz="3200" dirty="0">
              <a:effectLst/>
            </a:endParaRPr>
          </a:p>
          <a:p>
            <a:endParaRPr lang="pl-PL" dirty="0"/>
          </a:p>
        </p:txBody>
      </p:sp>
    </p:spTree>
    <p:extLst>
      <p:ext uri="{BB962C8B-B14F-4D97-AF65-F5344CB8AC3E}">
        <p14:creationId xmlns="" xmlns:p14="http://schemas.microsoft.com/office/powerpoint/2010/main" val="2239511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Kalosze damskie Demar Rainny OB E zielone | Piech-Pol"/>
          <p:cNvPicPr/>
          <p:nvPr/>
        </p:nvPicPr>
        <p:blipFill>
          <a:blip r:embed="rId2" cstate="print"/>
          <a:srcRect/>
          <a:stretch>
            <a:fillRect/>
          </a:stretch>
        </p:blipFill>
        <p:spPr bwMode="auto">
          <a:xfrm>
            <a:off x="3238500" y="571500"/>
            <a:ext cx="5715000" cy="5715000"/>
          </a:xfrm>
          <a:prstGeom prst="rect">
            <a:avLst/>
          </a:prstGeom>
          <a:noFill/>
          <a:ln w="9525">
            <a:noFill/>
            <a:miter lim="800000"/>
            <a:headEnd/>
            <a:tailEnd/>
          </a:ln>
        </p:spPr>
      </p:pic>
    </p:spTree>
    <p:extLst>
      <p:ext uri="{BB962C8B-B14F-4D97-AF65-F5344CB8AC3E}">
        <p14:creationId xmlns="" xmlns:p14="http://schemas.microsoft.com/office/powerpoint/2010/main" val="4254147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lgn="ctr">
              <a:buNone/>
            </a:pPr>
            <a:r>
              <a:rPr lang="pl-PL" sz="3200" b="1" dirty="0">
                <a:effectLst/>
              </a:rPr>
              <a:t>Zielone jeże lecą na ziemię,</a:t>
            </a:r>
            <a:endParaRPr lang="pl-PL" sz="3200" dirty="0">
              <a:effectLst/>
            </a:endParaRPr>
          </a:p>
          <a:p>
            <a:pPr marL="36900" indent="0" algn="ctr">
              <a:buNone/>
            </a:pPr>
            <a:r>
              <a:rPr lang="pl-PL" sz="3200" b="1" dirty="0">
                <a:effectLst/>
              </a:rPr>
              <a:t>W każdym brązowa kuleczka drzemie.</a:t>
            </a:r>
            <a:endParaRPr lang="pl-PL" sz="3200" dirty="0">
              <a:effectLst/>
            </a:endParaRPr>
          </a:p>
          <a:p>
            <a:pPr marL="36900" indent="0" algn="ctr">
              <a:buNone/>
            </a:pPr>
            <a:r>
              <a:rPr lang="pl-PL" sz="3200" b="1" dirty="0">
                <a:effectLst/>
              </a:rPr>
              <a:t>Gdy masz ich koszyk w parku zebrany,</a:t>
            </a:r>
            <a:endParaRPr lang="pl-PL" sz="3200" dirty="0">
              <a:effectLst/>
            </a:endParaRPr>
          </a:p>
          <a:p>
            <a:pPr marL="36900" indent="0" algn="ctr">
              <a:buNone/>
            </a:pPr>
            <a:r>
              <a:rPr lang="pl-PL" sz="3200" b="1" dirty="0">
                <a:effectLst/>
              </a:rPr>
              <a:t>Zmieniasz w ludziki małe ..........</a:t>
            </a:r>
            <a:endParaRPr lang="pl-PL" sz="3200" dirty="0">
              <a:effectLst/>
            </a:endParaRPr>
          </a:p>
          <a:p>
            <a:pPr algn="ctr"/>
            <a:endParaRPr lang="pl-PL" dirty="0"/>
          </a:p>
        </p:txBody>
      </p:sp>
    </p:spTree>
    <p:extLst>
      <p:ext uri="{BB962C8B-B14F-4D97-AF65-F5344CB8AC3E}">
        <p14:creationId xmlns="" xmlns:p14="http://schemas.microsoft.com/office/powerpoint/2010/main" val="3162428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Kasztanowiec Kasztan jadalny Smaczne owoce - Sadowniczy.pl"/>
          <p:cNvPicPr/>
          <p:nvPr/>
        </p:nvPicPr>
        <p:blipFill>
          <a:blip r:embed="rId2" cstate="print"/>
          <a:srcRect/>
          <a:stretch>
            <a:fillRect/>
          </a:stretch>
        </p:blipFill>
        <p:spPr bwMode="auto">
          <a:xfrm>
            <a:off x="3210316" y="1732449"/>
            <a:ext cx="5760720" cy="3655377"/>
          </a:xfrm>
          <a:prstGeom prst="rect">
            <a:avLst/>
          </a:prstGeom>
          <a:noFill/>
          <a:ln w="9525">
            <a:noFill/>
            <a:miter lim="800000"/>
            <a:headEnd/>
            <a:tailEnd/>
          </a:ln>
        </p:spPr>
      </p:pic>
    </p:spTree>
    <p:extLst>
      <p:ext uri="{BB962C8B-B14F-4D97-AF65-F5344CB8AC3E}">
        <p14:creationId xmlns="" xmlns:p14="http://schemas.microsoft.com/office/powerpoint/2010/main" val="4000241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174493" y="1567079"/>
            <a:ext cx="10353762" cy="4058751"/>
          </a:xfrm>
        </p:spPr>
        <p:txBody>
          <a:bodyPr/>
          <a:lstStyle/>
          <a:p>
            <a:pPr marL="36900" indent="0" algn="ctr">
              <a:buNone/>
            </a:pPr>
            <a:r>
              <a:rPr lang="pl-PL" sz="3200" b="1" dirty="0" smtClean="0">
                <a:effectLst/>
              </a:rPr>
              <a:t>Lecą z drzew jesienią,</a:t>
            </a:r>
            <a:endParaRPr lang="pl-PL" sz="3200" dirty="0" smtClean="0">
              <a:effectLst/>
            </a:endParaRPr>
          </a:p>
          <a:p>
            <a:pPr marL="36900" indent="0" algn="ctr">
              <a:buNone/>
            </a:pPr>
            <a:r>
              <a:rPr lang="pl-PL" sz="3200" b="1" dirty="0" smtClean="0">
                <a:effectLst/>
              </a:rPr>
              <a:t>Na trawie się mienią</a:t>
            </a:r>
            <a:endParaRPr lang="pl-PL" sz="3200" dirty="0" smtClean="0">
              <a:effectLst/>
            </a:endParaRPr>
          </a:p>
          <a:p>
            <a:pPr marL="36900" indent="0" algn="ctr">
              <a:buNone/>
            </a:pPr>
            <a:r>
              <a:rPr lang="pl-PL" sz="3200" b="1" dirty="0" smtClean="0">
                <a:effectLst/>
              </a:rPr>
              <a:t>Czerwone ogniście,</a:t>
            </a:r>
            <a:endParaRPr lang="pl-PL" sz="3200" dirty="0" smtClean="0">
              <a:effectLst/>
            </a:endParaRPr>
          </a:p>
          <a:p>
            <a:pPr marL="36900" indent="0" algn="ctr">
              <a:buNone/>
            </a:pPr>
            <a:r>
              <a:rPr lang="pl-PL" sz="3200" b="1" dirty="0" smtClean="0">
                <a:effectLst/>
              </a:rPr>
              <a:t>Kolorowe .........</a:t>
            </a:r>
            <a:endParaRPr lang="pl-PL" sz="3200" dirty="0" smtClean="0">
              <a:effectLst/>
            </a:endParaRPr>
          </a:p>
          <a:p>
            <a:endParaRPr lang="pl-PL" dirty="0"/>
          </a:p>
        </p:txBody>
      </p:sp>
    </p:spTree>
    <p:extLst>
      <p:ext uri="{BB962C8B-B14F-4D97-AF65-F5344CB8AC3E}">
        <p14:creationId xmlns="" xmlns:p14="http://schemas.microsoft.com/office/powerpoint/2010/main" val="2669789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Czerwone liście"/>
          <p:cNvPicPr/>
          <p:nvPr/>
        </p:nvPicPr>
        <p:blipFill>
          <a:blip r:embed="rId2" cstate="print"/>
          <a:srcRect/>
          <a:stretch>
            <a:fillRect/>
          </a:stretch>
        </p:blipFill>
        <p:spPr bwMode="auto">
          <a:xfrm>
            <a:off x="3657600" y="1476375"/>
            <a:ext cx="4876800" cy="3905250"/>
          </a:xfrm>
          <a:prstGeom prst="rect">
            <a:avLst/>
          </a:prstGeom>
          <a:noFill/>
          <a:ln w="9525">
            <a:noFill/>
            <a:miter lim="800000"/>
            <a:headEnd/>
            <a:tailEnd/>
          </a:ln>
        </p:spPr>
      </p:pic>
    </p:spTree>
    <p:extLst>
      <p:ext uri="{BB962C8B-B14F-4D97-AF65-F5344CB8AC3E}">
        <p14:creationId xmlns="" xmlns:p14="http://schemas.microsoft.com/office/powerpoint/2010/main" val="18479708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lgn="ctr">
              <a:buNone/>
            </a:pPr>
            <a:r>
              <a:rPr lang="pl-PL" sz="3200" b="1" dirty="0">
                <a:effectLst/>
              </a:rPr>
              <a:t>Gdy z nieba pada,</a:t>
            </a:r>
            <a:endParaRPr lang="pl-PL" sz="3200" dirty="0">
              <a:effectLst/>
            </a:endParaRPr>
          </a:p>
          <a:p>
            <a:pPr marL="36900" indent="0" algn="ctr">
              <a:buNone/>
            </a:pPr>
            <a:r>
              <a:rPr lang="pl-PL" sz="3200" b="1" dirty="0" smtClean="0">
                <a:effectLst/>
              </a:rPr>
              <a:t>To </a:t>
            </a:r>
            <a:r>
              <a:rPr lang="pl-PL" sz="3200" b="1" dirty="0">
                <a:effectLst/>
              </a:rPr>
              <a:t>go rozkładasz</a:t>
            </a:r>
            <a:endParaRPr lang="pl-PL" sz="3200" dirty="0">
              <a:effectLst/>
            </a:endParaRPr>
          </a:p>
          <a:p>
            <a:pPr marL="36900" indent="0" algn="ctr">
              <a:buNone/>
            </a:pPr>
            <a:r>
              <a:rPr lang="pl-PL" sz="3200" b="1" dirty="0">
                <a:effectLst/>
              </a:rPr>
              <a:t>I idziesz polem </a:t>
            </a:r>
            <a:endParaRPr lang="pl-PL" sz="3200" dirty="0">
              <a:effectLst/>
            </a:endParaRPr>
          </a:p>
          <a:p>
            <a:pPr marL="36900" indent="0" algn="ctr">
              <a:buNone/>
            </a:pPr>
            <a:r>
              <a:rPr lang="pl-PL" sz="3200" b="1" dirty="0">
                <a:effectLst/>
              </a:rPr>
              <a:t>Pod ..........</a:t>
            </a:r>
            <a:endParaRPr lang="pl-PL" sz="3200" dirty="0">
              <a:effectLst/>
            </a:endParaRPr>
          </a:p>
          <a:p>
            <a:pPr algn="ctr"/>
            <a:endParaRPr lang="pl-PL" dirty="0"/>
          </a:p>
        </p:txBody>
      </p:sp>
    </p:spTree>
    <p:extLst>
      <p:ext uri="{BB962C8B-B14F-4D97-AF65-F5344CB8AC3E}">
        <p14:creationId xmlns="" xmlns:p14="http://schemas.microsoft.com/office/powerpoint/2010/main" val="13984052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Parasolka dla dzieci - AP761223 - LumaGadżety.pl"/>
          <p:cNvPicPr/>
          <p:nvPr/>
        </p:nvPicPr>
        <p:blipFill>
          <a:blip r:embed="rId2" cstate="print"/>
          <a:srcRect/>
          <a:stretch>
            <a:fillRect/>
          </a:stretch>
        </p:blipFill>
        <p:spPr bwMode="auto">
          <a:xfrm>
            <a:off x="3914775" y="1247775"/>
            <a:ext cx="4362450" cy="4362450"/>
          </a:xfrm>
          <a:prstGeom prst="rect">
            <a:avLst/>
          </a:prstGeom>
          <a:noFill/>
          <a:ln w="9525">
            <a:noFill/>
            <a:miter lim="800000"/>
            <a:headEnd/>
            <a:tailEnd/>
          </a:ln>
        </p:spPr>
      </p:pic>
    </p:spTree>
    <p:extLst>
      <p:ext uri="{BB962C8B-B14F-4D97-AF65-F5344CB8AC3E}">
        <p14:creationId xmlns="" xmlns:p14="http://schemas.microsoft.com/office/powerpoint/2010/main" val="544003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solidFill>
                  <a:srgbClr val="FF0000"/>
                </a:solidFill>
                <a:effectLst/>
              </a:rPr>
              <a:t>Temat: Jesienne zabawy.</a:t>
            </a:r>
            <a:r>
              <a:rPr lang="pl-PL" dirty="0">
                <a:effectLst/>
              </a:rPr>
              <a:t/>
            </a:r>
            <a:br>
              <a:rPr lang="pl-PL" dirty="0">
                <a:effectLst/>
              </a:rPr>
            </a:br>
            <a:endParaRPr lang="pl-PL" dirty="0"/>
          </a:p>
        </p:txBody>
      </p:sp>
      <p:pic>
        <p:nvPicPr>
          <p:cNvPr id="3" name="Obraz 2" descr="Równonoc jesienna 2020. Kiedy zaczyna się astronomiczna jesień?"/>
          <p:cNvPicPr/>
          <p:nvPr/>
        </p:nvPicPr>
        <p:blipFill>
          <a:blip r:embed="rId2" cstate="print"/>
          <a:srcRect/>
          <a:stretch>
            <a:fillRect/>
          </a:stretch>
        </p:blipFill>
        <p:spPr bwMode="auto">
          <a:xfrm>
            <a:off x="2763398" y="1580050"/>
            <a:ext cx="6654556" cy="4442278"/>
          </a:xfrm>
          <a:prstGeom prst="rect">
            <a:avLst/>
          </a:prstGeom>
          <a:noFill/>
          <a:ln w="9525">
            <a:noFill/>
            <a:miter lim="800000"/>
            <a:headEnd/>
            <a:tailEnd/>
          </a:ln>
        </p:spPr>
      </p:pic>
    </p:spTree>
    <p:extLst>
      <p:ext uri="{BB962C8B-B14F-4D97-AF65-F5344CB8AC3E}">
        <p14:creationId xmlns="" xmlns:p14="http://schemas.microsoft.com/office/powerpoint/2010/main" val="6405764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Wiersze o jesieni</a:t>
            </a:r>
            <a:endParaRPr lang="pl-PL" dirty="0">
              <a:solidFill>
                <a:srgbClr val="FF0000"/>
              </a:solidFill>
            </a:endParaRPr>
          </a:p>
        </p:txBody>
      </p:sp>
      <p:sp>
        <p:nvSpPr>
          <p:cNvPr id="3" name="Symbol zastępczy zawartości 2"/>
          <p:cNvSpPr>
            <a:spLocks noGrp="1"/>
          </p:cNvSpPr>
          <p:nvPr>
            <p:ph idx="1"/>
          </p:nvPr>
        </p:nvSpPr>
        <p:spPr/>
        <p:txBody>
          <a:bodyPr>
            <a:noAutofit/>
          </a:bodyPr>
          <a:lstStyle/>
          <a:p>
            <a:pPr marL="36900" indent="0" algn="ctr">
              <a:buNone/>
            </a:pPr>
            <a:r>
              <a:rPr lang="pl-PL" sz="2800" b="1" u="sng" dirty="0">
                <a:effectLst/>
              </a:rPr>
              <a:t>"List wiewiórki" U. </a:t>
            </a:r>
            <a:r>
              <a:rPr lang="pl-PL" sz="2800" b="1" u="sng" dirty="0" err="1">
                <a:effectLst/>
              </a:rPr>
              <a:t>Garboś</a:t>
            </a:r>
            <a:r>
              <a:rPr lang="pl-PL" sz="2800" b="1" u="sng" dirty="0">
                <a:effectLst/>
              </a:rPr>
              <a:t/>
            </a:r>
            <a:br>
              <a:rPr lang="pl-PL" sz="2800" b="1" u="sng" dirty="0">
                <a:effectLst/>
              </a:rPr>
            </a:br>
            <a:r>
              <a:rPr lang="pl-PL" sz="2800" b="1" dirty="0">
                <a:effectLst/>
              </a:rPr>
              <a:t>Drogie dzieci!</a:t>
            </a:r>
            <a:br>
              <a:rPr lang="pl-PL" sz="2800" b="1" dirty="0">
                <a:effectLst/>
              </a:rPr>
            </a:br>
            <a:r>
              <a:rPr lang="pl-PL" sz="2800" b="1" dirty="0">
                <a:effectLst/>
              </a:rPr>
              <a:t>Lato odeszło, nadchodzi jesień,</a:t>
            </a:r>
            <a:br>
              <a:rPr lang="pl-PL" sz="2800" b="1" dirty="0">
                <a:effectLst/>
              </a:rPr>
            </a:br>
            <a:r>
              <a:rPr lang="pl-PL" sz="2800" b="1" dirty="0">
                <a:effectLst/>
              </a:rPr>
              <a:t>pełny koszyczek darów nam niesie.</a:t>
            </a:r>
            <a:br>
              <a:rPr lang="pl-PL" sz="2800" b="1" dirty="0">
                <a:effectLst/>
              </a:rPr>
            </a:br>
            <a:r>
              <a:rPr lang="pl-PL" sz="2800" b="1" dirty="0">
                <a:effectLst/>
              </a:rPr>
              <a:t>Są w nim żołędzie, grzyby, kasztany</a:t>
            </a:r>
            <a:br>
              <a:rPr lang="pl-PL" sz="2800" b="1" dirty="0">
                <a:effectLst/>
              </a:rPr>
            </a:br>
            <a:r>
              <a:rPr lang="pl-PL" sz="2800" b="1" dirty="0">
                <a:effectLst/>
              </a:rPr>
              <a:t>i z jarzębiny korale dla mamy.</a:t>
            </a:r>
            <a:br>
              <a:rPr lang="pl-PL" sz="2800" b="1" dirty="0">
                <a:effectLst/>
              </a:rPr>
            </a:br>
            <a:r>
              <a:rPr lang="pl-PL" sz="2800" b="1" dirty="0">
                <a:effectLst/>
              </a:rPr>
              <a:t>Jest chmurka z nieba, deszczu kropelki</a:t>
            </a:r>
            <a:br>
              <a:rPr lang="pl-PL" sz="2800" b="1" dirty="0">
                <a:effectLst/>
              </a:rPr>
            </a:br>
            <a:r>
              <a:rPr lang="pl-PL" sz="2800" b="1" dirty="0">
                <a:effectLst/>
              </a:rPr>
              <a:t>oraz wicherek, wietrzyk niewielki.</a:t>
            </a:r>
            <a:br>
              <a:rPr lang="pl-PL" sz="2800" b="1" dirty="0">
                <a:effectLst/>
              </a:rPr>
            </a:br>
            <a:r>
              <a:rPr lang="pl-PL" sz="2800" b="1" dirty="0">
                <a:effectLst/>
              </a:rPr>
              <a:t>Owoce z sadu no i warzywa.</a:t>
            </a:r>
            <a:br>
              <a:rPr lang="pl-PL" sz="2800" b="1" dirty="0">
                <a:effectLst/>
              </a:rPr>
            </a:br>
            <a:r>
              <a:rPr lang="pl-PL" sz="2800" b="1" dirty="0">
                <a:effectLst/>
              </a:rPr>
              <a:t>Każdy na zdrowie niech je spożywa.</a:t>
            </a:r>
            <a:endParaRPr lang="pl-PL" sz="2800" dirty="0">
              <a:effectLst/>
            </a:endParaRPr>
          </a:p>
          <a:p>
            <a:pPr algn="ctr"/>
            <a:endParaRPr lang="pl-PL" sz="2800" dirty="0"/>
          </a:p>
        </p:txBody>
      </p:sp>
    </p:spTree>
    <p:extLst>
      <p:ext uri="{BB962C8B-B14F-4D97-AF65-F5344CB8AC3E}">
        <p14:creationId xmlns="" xmlns:p14="http://schemas.microsoft.com/office/powerpoint/2010/main" val="1630225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Pytania:</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sz="2400" b="1" i="1" dirty="0">
                <a:effectLst/>
              </a:rPr>
              <a:t>- Jaka pora roku odeszła?</a:t>
            </a:r>
            <a:endParaRPr lang="pl-PL" sz="2400" dirty="0">
              <a:effectLst/>
            </a:endParaRPr>
          </a:p>
          <a:p>
            <a:pPr marL="36900" indent="0">
              <a:buNone/>
            </a:pPr>
            <a:r>
              <a:rPr lang="pl-PL" sz="2400" b="1" i="1" dirty="0">
                <a:effectLst/>
              </a:rPr>
              <a:t>- Jaka pora roku przyszła?</a:t>
            </a:r>
            <a:endParaRPr lang="pl-PL" sz="2400" dirty="0">
              <a:effectLst/>
            </a:endParaRPr>
          </a:p>
          <a:p>
            <a:pPr marL="36900" indent="0">
              <a:buNone/>
            </a:pPr>
            <a:r>
              <a:rPr lang="pl-PL" sz="2400" b="1" i="1" dirty="0">
                <a:effectLst/>
              </a:rPr>
              <a:t>- Jakie dary przyniosła jesień w koszyczku?</a:t>
            </a:r>
            <a:endParaRPr lang="pl-PL" sz="2400" dirty="0">
              <a:effectLst/>
            </a:endParaRPr>
          </a:p>
          <a:p>
            <a:pPr marL="36900" indent="0">
              <a:buNone/>
            </a:pPr>
            <a:r>
              <a:rPr lang="pl-PL" sz="2400" b="1" i="1" dirty="0">
                <a:effectLst/>
              </a:rPr>
              <a:t>- Jaka jest pogoda?</a:t>
            </a:r>
            <a:endParaRPr lang="pl-PL" sz="2400" dirty="0">
              <a:effectLst/>
            </a:endParaRPr>
          </a:p>
          <a:p>
            <a:endParaRPr lang="pl-PL" dirty="0"/>
          </a:p>
        </p:txBody>
      </p:sp>
    </p:spTree>
    <p:extLst>
      <p:ext uri="{BB962C8B-B14F-4D97-AF65-F5344CB8AC3E}">
        <p14:creationId xmlns="" xmlns:p14="http://schemas.microsoft.com/office/powerpoint/2010/main" val="485757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Autofit/>
          </a:bodyPr>
          <a:lstStyle/>
          <a:p>
            <a:pPr algn="ctr"/>
            <a:r>
              <a:rPr lang="pl-PL" b="1" u="sng" dirty="0">
                <a:effectLst/>
              </a:rPr>
              <a:t>"</a:t>
            </a:r>
            <a:r>
              <a:rPr lang="pl-PL" sz="1600" b="1" u="sng" dirty="0">
                <a:effectLst/>
              </a:rPr>
              <a:t>Kolorowy bukiet" B. Lewandowska</a:t>
            </a:r>
            <a:r>
              <a:rPr lang="pl-PL" sz="1600" b="1" dirty="0">
                <a:effectLst/>
              </a:rPr>
              <a:t/>
            </a:r>
            <a:br>
              <a:rPr lang="pl-PL" sz="1600" b="1" dirty="0">
                <a:effectLst/>
              </a:rPr>
            </a:br>
            <a:r>
              <a:rPr lang="pl-PL" sz="1600" b="1" dirty="0">
                <a:effectLst/>
              </a:rPr>
              <a:t>Do parku przyszły</a:t>
            </a:r>
            <a:br>
              <a:rPr lang="pl-PL" sz="1600" b="1" dirty="0">
                <a:effectLst/>
              </a:rPr>
            </a:br>
            <a:r>
              <a:rPr lang="pl-PL" sz="1600" b="1" dirty="0">
                <a:effectLst/>
              </a:rPr>
              <a:t>z przedszkola dzieci.</a:t>
            </a:r>
            <a:br>
              <a:rPr lang="pl-PL" sz="1600" b="1" dirty="0">
                <a:effectLst/>
              </a:rPr>
            </a:br>
            <a:r>
              <a:rPr lang="pl-PL" sz="1600" b="1" dirty="0">
                <a:effectLst/>
              </a:rPr>
              <a:t>Chcą zrobić z liści</a:t>
            </a:r>
            <a:br>
              <a:rPr lang="pl-PL" sz="1600" b="1" dirty="0">
                <a:effectLst/>
              </a:rPr>
            </a:br>
            <a:r>
              <a:rPr lang="pl-PL" sz="1600" b="1" dirty="0">
                <a:effectLst/>
              </a:rPr>
              <a:t>barwny bukiecik.</a:t>
            </a:r>
            <a:br>
              <a:rPr lang="pl-PL" sz="1600" b="1" dirty="0">
                <a:effectLst/>
              </a:rPr>
            </a:br>
            <a:r>
              <a:rPr lang="pl-PL" sz="1600" b="1" dirty="0">
                <a:effectLst/>
              </a:rPr>
              <a:t>Listki czerwone</a:t>
            </a:r>
            <a:br>
              <a:rPr lang="pl-PL" sz="1600" b="1" dirty="0">
                <a:effectLst/>
              </a:rPr>
            </a:br>
            <a:r>
              <a:rPr lang="pl-PL" sz="1600" b="1" dirty="0">
                <a:effectLst/>
              </a:rPr>
              <a:t>jak malowane.</a:t>
            </a:r>
            <a:br>
              <a:rPr lang="pl-PL" sz="1600" b="1" dirty="0">
                <a:effectLst/>
              </a:rPr>
            </a:br>
            <a:r>
              <a:rPr lang="pl-PL" sz="1600" b="1" dirty="0">
                <a:effectLst/>
              </a:rPr>
              <a:t>Leżą pod klonem</a:t>
            </a:r>
            <a:br>
              <a:rPr lang="pl-PL" sz="1600" b="1" dirty="0">
                <a:effectLst/>
              </a:rPr>
            </a:br>
            <a:r>
              <a:rPr lang="pl-PL" sz="1600" b="1" dirty="0">
                <a:effectLst/>
              </a:rPr>
              <a:t>i pod kasztanem.</a:t>
            </a:r>
            <a:br>
              <a:rPr lang="pl-PL" sz="1600" b="1" dirty="0">
                <a:effectLst/>
              </a:rPr>
            </a:br>
            <a:r>
              <a:rPr lang="pl-PL" sz="1600" b="1" dirty="0">
                <a:effectLst/>
              </a:rPr>
              <a:t>Pod dębem leżą</a:t>
            </a:r>
            <a:br>
              <a:rPr lang="pl-PL" sz="1600" b="1" dirty="0">
                <a:effectLst/>
              </a:rPr>
            </a:br>
            <a:r>
              <a:rPr lang="pl-PL" sz="1600" b="1" dirty="0">
                <a:effectLst/>
              </a:rPr>
              <a:t>brązowe liście,</a:t>
            </a:r>
            <a:br>
              <a:rPr lang="pl-PL" sz="1600" b="1" dirty="0">
                <a:effectLst/>
              </a:rPr>
            </a:br>
            <a:r>
              <a:rPr lang="pl-PL" sz="1600" b="1" dirty="0">
                <a:effectLst/>
              </a:rPr>
              <a:t>Liście pod wierzbą</a:t>
            </a:r>
            <a:br>
              <a:rPr lang="pl-PL" sz="1600" b="1" dirty="0">
                <a:effectLst/>
              </a:rPr>
            </a:br>
            <a:r>
              <a:rPr lang="pl-PL" sz="1600" b="1" dirty="0">
                <a:effectLst/>
              </a:rPr>
              <a:t>błyszczą srebrzyście.</a:t>
            </a:r>
            <a:br>
              <a:rPr lang="pl-PL" sz="1600" b="1" dirty="0">
                <a:effectLst/>
              </a:rPr>
            </a:br>
            <a:r>
              <a:rPr lang="pl-PL" sz="1600" b="1" dirty="0">
                <a:effectLst/>
              </a:rPr>
              <a:t>Serduszka złote</a:t>
            </a:r>
            <a:br>
              <a:rPr lang="pl-PL" sz="1600" b="1" dirty="0">
                <a:effectLst/>
              </a:rPr>
            </a:br>
            <a:r>
              <a:rPr lang="pl-PL" sz="1600" b="1" dirty="0">
                <a:effectLst/>
              </a:rPr>
              <a:t>spadają z brzozy,</a:t>
            </a:r>
            <a:br>
              <a:rPr lang="pl-PL" sz="1600" b="1" dirty="0">
                <a:effectLst/>
              </a:rPr>
            </a:br>
            <a:r>
              <a:rPr lang="pl-PL" sz="1600" b="1" dirty="0">
                <a:effectLst/>
              </a:rPr>
              <a:t>Jaś ma ochotę</a:t>
            </a:r>
            <a:br>
              <a:rPr lang="pl-PL" sz="1600" b="1" dirty="0">
                <a:effectLst/>
              </a:rPr>
            </a:br>
            <a:r>
              <a:rPr lang="pl-PL" sz="1600" b="1" dirty="0">
                <a:effectLst/>
              </a:rPr>
              <a:t>w bukiet je włożyć.</a:t>
            </a:r>
            <a:br>
              <a:rPr lang="pl-PL" sz="1600" b="1" dirty="0">
                <a:effectLst/>
              </a:rPr>
            </a:br>
            <a:r>
              <a:rPr lang="pl-PL" sz="1600" b="1" dirty="0">
                <a:effectLst/>
              </a:rPr>
              <a:t>Gdy ten bukiecik</a:t>
            </a:r>
            <a:br>
              <a:rPr lang="pl-PL" sz="1600" b="1" dirty="0">
                <a:effectLst/>
              </a:rPr>
            </a:br>
            <a:r>
              <a:rPr lang="pl-PL" sz="1600" b="1" dirty="0">
                <a:effectLst/>
              </a:rPr>
              <a:t>stanie na stole,</a:t>
            </a:r>
            <a:br>
              <a:rPr lang="pl-PL" sz="1600" b="1" dirty="0">
                <a:effectLst/>
              </a:rPr>
            </a:br>
            <a:r>
              <a:rPr lang="pl-PL" sz="1600" b="1" dirty="0">
                <a:effectLst/>
              </a:rPr>
              <a:t>Ozdobi dzieciom</a:t>
            </a:r>
            <a:br>
              <a:rPr lang="pl-PL" sz="1600" b="1" dirty="0">
                <a:effectLst/>
              </a:rPr>
            </a:br>
            <a:r>
              <a:rPr lang="pl-PL" sz="1600" b="1" dirty="0">
                <a:effectLst/>
              </a:rPr>
              <a:t>całe przedszkole.</a:t>
            </a:r>
            <a:endParaRPr lang="pl-PL" sz="1600" dirty="0">
              <a:effectLst/>
            </a:endParaRPr>
          </a:p>
          <a:p>
            <a:pPr algn="ctr"/>
            <a:endParaRPr lang="pl-PL" dirty="0"/>
          </a:p>
        </p:txBody>
      </p:sp>
    </p:spTree>
    <p:extLst>
      <p:ext uri="{BB962C8B-B14F-4D97-AF65-F5344CB8AC3E}">
        <p14:creationId xmlns="" xmlns:p14="http://schemas.microsoft.com/office/powerpoint/2010/main" val="228208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Pytania:</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sz="2400" b="1" dirty="0" smtClean="0">
                <a:effectLst/>
              </a:rPr>
              <a:t>- </a:t>
            </a:r>
            <a:r>
              <a:rPr lang="pl-PL" sz="2400" b="1" i="1" dirty="0">
                <a:effectLst/>
              </a:rPr>
              <a:t>Gdzie poszły dzieci z przedszkola?</a:t>
            </a:r>
            <a:endParaRPr lang="pl-PL" sz="2400" dirty="0">
              <a:effectLst/>
            </a:endParaRPr>
          </a:p>
          <a:p>
            <a:pPr marL="36900" indent="0">
              <a:buNone/>
            </a:pPr>
            <a:r>
              <a:rPr lang="pl-PL" sz="2400" b="1" i="1" dirty="0">
                <a:effectLst/>
              </a:rPr>
              <a:t>- Po co poszły do parku?</a:t>
            </a:r>
            <a:endParaRPr lang="pl-PL" sz="2400" dirty="0">
              <a:effectLst/>
            </a:endParaRPr>
          </a:p>
          <a:p>
            <a:pPr marL="36900" indent="0">
              <a:buNone/>
            </a:pPr>
            <a:r>
              <a:rPr lang="pl-PL" sz="2400" b="1" i="1" dirty="0">
                <a:effectLst/>
              </a:rPr>
              <a:t>- Pod jakim drzewem leżą czerwone liście?</a:t>
            </a:r>
            <a:endParaRPr lang="pl-PL" sz="2400" dirty="0">
              <a:effectLst/>
            </a:endParaRPr>
          </a:p>
          <a:p>
            <a:pPr marL="36900" indent="0">
              <a:buNone/>
            </a:pPr>
            <a:r>
              <a:rPr lang="pl-PL" sz="2400" b="1" i="1" dirty="0">
                <a:effectLst/>
              </a:rPr>
              <a:t>- Do jakiego drzewa należą listki brązowe?</a:t>
            </a:r>
            <a:endParaRPr lang="pl-PL" sz="2400" dirty="0">
              <a:effectLst/>
            </a:endParaRPr>
          </a:p>
          <a:p>
            <a:pPr marL="36900" indent="0">
              <a:buNone/>
            </a:pPr>
            <a:r>
              <a:rPr lang="pl-PL" sz="2400" b="1" i="1" dirty="0">
                <a:effectLst/>
              </a:rPr>
              <a:t>- Czym się charakteryzują liście wierzby?</a:t>
            </a:r>
            <a:endParaRPr lang="pl-PL" sz="2400" dirty="0">
              <a:effectLst/>
            </a:endParaRPr>
          </a:p>
          <a:p>
            <a:pPr marL="36900" indent="0">
              <a:buNone/>
            </a:pPr>
            <a:r>
              <a:rPr lang="pl-PL" sz="2400" b="1" i="1" dirty="0">
                <a:effectLst/>
              </a:rPr>
              <a:t>- Jaki kształt mają liście brzozy?</a:t>
            </a:r>
            <a:endParaRPr lang="pl-PL" sz="2400" dirty="0">
              <a:effectLst/>
            </a:endParaRPr>
          </a:p>
          <a:p>
            <a:endParaRPr lang="pl-PL" dirty="0"/>
          </a:p>
        </p:txBody>
      </p:sp>
    </p:spTree>
    <p:extLst>
      <p:ext uri="{BB962C8B-B14F-4D97-AF65-F5344CB8AC3E}">
        <p14:creationId xmlns="" xmlns:p14="http://schemas.microsoft.com/office/powerpoint/2010/main" val="5508099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165463"/>
            <a:ext cx="10353762" cy="992777"/>
          </a:xfrm>
        </p:spPr>
        <p:txBody>
          <a:bodyPr/>
          <a:lstStyle/>
          <a:p>
            <a:r>
              <a:rPr lang="pl-PL" dirty="0" smtClean="0">
                <a:solidFill>
                  <a:srgbClr val="FF0000"/>
                </a:solidFill>
              </a:rPr>
              <a:t>Zwierzęta leśne</a:t>
            </a:r>
            <a:endParaRPr lang="pl-PL" dirty="0">
              <a:solidFill>
                <a:srgbClr val="FF0000"/>
              </a:solidFill>
            </a:endParaRPr>
          </a:p>
        </p:txBody>
      </p:sp>
      <p:sp>
        <p:nvSpPr>
          <p:cNvPr id="3" name="Symbol zastępczy zawartości 2"/>
          <p:cNvSpPr>
            <a:spLocks noGrp="1"/>
          </p:cNvSpPr>
          <p:nvPr>
            <p:ph idx="1"/>
          </p:nvPr>
        </p:nvSpPr>
        <p:spPr>
          <a:xfrm>
            <a:off x="988787" y="2638140"/>
            <a:ext cx="10353762" cy="4058751"/>
          </a:xfrm>
        </p:spPr>
        <p:txBody>
          <a:bodyPr/>
          <a:lstStyle/>
          <a:p>
            <a:endParaRPr lang="pl-PL" dirty="0" smtClean="0"/>
          </a:p>
          <a:p>
            <a:endParaRPr lang="pl-PL" dirty="0"/>
          </a:p>
          <a:p>
            <a:endParaRPr lang="pl-PL" dirty="0" smtClean="0"/>
          </a:p>
          <a:p>
            <a:endParaRPr lang="pl-PL" dirty="0"/>
          </a:p>
          <a:p>
            <a:endParaRPr lang="pl-PL" dirty="0" smtClean="0"/>
          </a:p>
          <a:p>
            <a:endParaRPr lang="pl-PL" dirty="0"/>
          </a:p>
          <a:p>
            <a:endParaRPr lang="pl-PL" dirty="0" smtClean="0"/>
          </a:p>
          <a:p>
            <a:pPr marL="36900" indent="0">
              <a:buNone/>
            </a:pPr>
            <a:r>
              <a:rPr lang="pl-PL" b="1" dirty="0" smtClean="0">
                <a:effectLst/>
              </a:rPr>
              <a:t>             Omówienie </a:t>
            </a:r>
            <a:r>
              <a:rPr lang="pl-PL" b="1" dirty="0">
                <a:effectLst/>
              </a:rPr>
              <a:t>zwierząt na ilustracji, wyodrębnienie pierwszej i ostatniej głoski. </a:t>
            </a:r>
            <a:endParaRPr lang="pl-PL" dirty="0">
              <a:effectLst/>
            </a:endParaRPr>
          </a:p>
          <a:p>
            <a:endParaRPr lang="pl-PL" dirty="0"/>
          </a:p>
        </p:txBody>
      </p:sp>
      <p:pic>
        <p:nvPicPr>
          <p:cNvPr id="4" name="Obraz 3" descr="JESIEŃ LAS ZWIERZĘTA LEŚNE - Ułóż Puzzle Online za darmo na Puzzle Factory"/>
          <p:cNvPicPr/>
          <p:nvPr/>
        </p:nvPicPr>
        <p:blipFill>
          <a:blip r:embed="rId2" cstate="print"/>
          <a:srcRect/>
          <a:stretch>
            <a:fillRect/>
          </a:stretch>
        </p:blipFill>
        <p:spPr bwMode="auto">
          <a:xfrm>
            <a:off x="3308168" y="1158240"/>
            <a:ext cx="5715000" cy="4476750"/>
          </a:xfrm>
          <a:prstGeom prst="rect">
            <a:avLst/>
          </a:prstGeom>
          <a:noFill/>
          <a:ln w="9525">
            <a:noFill/>
            <a:miter lim="800000"/>
            <a:headEnd/>
            <a:tailEnd/>
          </a:ln>
        </p:spPr>
      </p:pic>
    </p:spTree>
    <p:extLst>
      <p:ext uri="{BB962C8B-B14F-4D97-AF65-F5344CB8AC3E}">
        <p14:creationId xmlns="" xmlns:p14="http://schemas.microsoft.com/office/powerpoint/2010/main" val="106629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Leśna zabawa</a:t>
            </a:r>
            <a:endParaRPr lang="pl-PL" dirty="0">
              <a:solidFill>
                <a:srgbClr val="FF0000"/>
              </a:solidFill>
            </a:endParaRPr>
          </a:p>
        </p:txBody>
      </p:sp>
      <p:sp>
        <p:nvSpPr>
          <p:cNvPr id="3" name="Symbol zastępczy zawartości 2"/>
          <p:cNvSpPr>
            <a:spLocks noGrp="1"/>
          </p:cNvSpPr>
          <p:nvPr>
            <p:ph idx="1"/>
          </p:nvPr>
        </p:nvSpPr>
        <p:spPr/>
        <p:txBody>
          <a:bodyPr>
            <a:normAutofit lnSpcReduction="10000"/>
          </a:bodyPr>
          <a:lstStyle/>
          <a:p>
            <a:pPr marL="36900" indent="0">
              <a:buNone/>
            </a:pPr>
            <a:r>
              <a:rPr lang="pl-PL" sz="2400" b="1" i="1" dirty="0">
                <a:effectLst/>
              </a:rPr>
              <a:t>Dzieci otrzymują kartkę z bloku technicznego na której rysują  krętą ścieżkę oraz zwierzęta, drzewa i rośliny, które można spotkać w lesie. Następnie otrzymują po dwa magnesy. Jeden magnes umieszczony zostaje pod kartką, a drugi z drugiej strony. Dzieci zauważają, że magnesy oddziałują na siebie z pewną siłą w związku z czym umieszczona pomiędzy nimi kartka nie stanowi żadnej bariery. W następnej kolejności dzieci umieszczają magnesy na namalowanej wcześniej ścieżce i kierując magnesem znajdującym się u dołu kartki starają się, by drugi magnes przemieszczał się wzdłuż wyznaczonego leśnego szlaku.</a:t>
            </a:r>
            <a:endParaRPr lang="pl-PL" sz="2400" dirty="0">
              <a:effectLst/>
            </a:endParaRPr>
          </a:p>
          <a:p>
            <a:pPr marL="36900" indent="0">
              <a:buNone/>
            </a:pPr>
            <a:endParaRPr lang="pl-PL" sz="2400" b="1" i="1" dirty="0" smtClean="0">
              <a:effectLst/>
            </a:endParaRPr>
          </a:p>
          <a:p>
            <a:pPr marL="36900" indent="0">
              <a:buNone/>
            </a:pPr>
            <a:r>
              <a:rPr lang="pl-PL" sz="2400" b="1" i="1" dirty="0" smtClean="0">
                <a:effectLst/>
              </a:rPr>
              <a:t>Dobrej </a:t>
            </a:r>
            <a:r>
              <a:rPr lang="pl-PL" sz="2400" b="1" i="1" dirty="0">
                <a:effectLst/>
              </a:rPr>
              <a:t>zabawy!!!!</a:t>
            </a:r>
            <a:endParaRPr lang="pl-PL" sz="2400" dirty="0">
              <a:effectLst/>
            </a:endParaRPr>
          </a:p>
          <a:p>
            <a:endParaRPr lang="pl-PL" dirty="0"/>
          </a:p>
        </p:txBody>
      </p:sp>
    </p:spTree>
    <p:extLst>
      <p:ext uri="{BB962C8B-B14F-4D97-AF65-F5344CB8AC3E}">
        <p14:creationId xmlns="" xmlns:p14="http://schemas.microsoft.com/office/powerpoint/2010/main" val="5378926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13795" y="609600"/>
            <a:ext cx="10353762" cy="566057"/>
          </a:xfrm>
        </p:spPr>
        <p:txBody>
          <a:bodyPr>
            <a:normAutofit fontScale="90000"/>
          </a:bodyPr>
          <a:lstStyle/>
          <a:p>
            <a:r>
              <a:rPr lang="pl-PL" dirty="0" smtClean="0">
                <a:solidFill>
                  <a:srgbClr val="FF0000"/>
                </a:solidFill>
              </a:rPr>
              <a:t>Jesienny wiatr</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sz="2400" b="1" i="1" dirty="0">
                <a:effectLst/>
              </a:rPr>
              <a:t>Szumi, szumi, szumi wiatr.</a:t>
            </a:r>
            <a:endParaRPr lang="pl-PL" sz="2400" dirty="0">
              <a:effectLst/>
            </a:endParaRPr>
          </a:p>
          <a:p>
            <a:pPr marL="36900" indent="0">
              <a:buNone/>
            </a:pPr>
            <a:r>
              <a:rPr lang="pl-PL" sz="2400" b="1" i="1" dirty="0">
                <a:effectLst/>
              </a:rPr>
              <a:t>Szumi, szumi, szumi cały świat. </a:t>
            </a:r>
            <a:endParaRPr lang="pl-PL" sz="2400" dirty="0">
              <a:effectLst/>
            </a:endParaRPr>
          </a:p>
          <a:p>
            <a:pPr marL="36900" indent="0">
              <a:buNone/>
            </a:pPr>
            <a:r>
              <a:rPr lang="pl-PL" sz="2400" b="1" i="1" dirty="0">
                <a:effectLst/>
              </a:rPr>
              <a:t>Szumi, szumi w mojej głowie.</a:t>
            </a:r>
            <a:endParaRPr lang="pl-PL" sz="2400" dirty="0">
              <a:effectLst/>
            </a:endParaRPr>
          </a:p>
          <a:p>
            <a:pPr marL="36900" indent="0">
              <a:buNone/>
            </a:pPr>
            <a:r>
              <a:rPr lang="pl-PL" sz="2400" b="1" i="1" dirty="0">
                <a:effectLst/>
              </a:rPr>
              <a:t>Cicho - sza już nic nie powiem.</a:t>
            </a:r>
            <a:endParaRPr lang="pl-PL" sz="2400" dirty="0">
              <a:effectLst/>
            </a:endParaRPr>
          </a:p>
          <a:p>
            <a:endParaRPr lang="pl-PL" dirty="0"/>
          </a:p>
        </p:txBody>
      </p:sp>
      <p:pic>
        <p:nvPicPr>
          <p:cNvPr id="4" name="Obraz 3" descr="Jesienny wiatr” – Władysława Broniewskiego | &quot; To dla pamięci &quot;"/>
          <p:cNvPicPr/>
          <p:nvPr/>
        </p:nvPicPr>
        <p:blipFill>
          <a:blip r:embed="rId2" cstate="print"/>
          <a:srcRect/>
          <a:stretch>
            <a:fillRect/>
          </a:stretch>
        </p:blipFill>
        <p:spPr bwMode="auto">
          <a:xfrm>
            <a:off x="5509378" y="1297577"/>
            <a:ext cx="3810000" cy="3971925"/>
          </a:xfrm>
          <a:prstGeom prst="rect">
            <a:avLst/>
          </a:prstGeom>
          <a:noFill/>
          <a:ln w="9525">
            <a:noFill/>
            <a:miter lim="800000"/>
            <a:headEnd/>
            <a:tailEnd/>
          </a:ln>
        </p:spPr>
      </p:pic>
    </p:spTree>
    <p:extLst>
      <p:ext uri="{BB962C8B-B14F-4D97-AF65-F5344CB8AC3E}">
        <p14:creationId xmlns="" xmlns:p14="http://schemas.microsoft.com/office/powerpoint/2010/main" val="2840653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0"/>
            <a:ext cx="10353762" cy="6156959"/>
          </a:xfrm>
        </p:spPr>
        <p:txBody>
          <a:bodyPr/>
          <a:lstStyle/>
          <a:p>
            <a:pPr marL="36900" indent="0">
              <a:buNone/>
            </a:pPr>
            <a:r>
              <a:rPr lang="pl-PL" b="1" u="sng" dirty="0">
                <a:effectLst/>
              </a:rPr>
              <a:t>Pomoce:</a:t>
            </a:r>
            <a:endParaRPr lang="pl-PL" dirty="0">
              <a:effectLst/>
            </a:endParaRPr>
          </a:p>
          <a:p>
            <a:pPr marL="36900" indent="0">
              <a:buNone/>
            </a:pPr>
            <a:r>
              <a:rPr lang="pl-PL" b="1" dirty="0">
                <a:effectLst/>
              </a:rPr>
              <a:t>- balon	</a:t>
            </a:r>
            <a:endParaRPr lang="pl-PL" dirty="0">
              <a:effectLst/>
            </a:endParaRPr>
          </a:p>
          <a:p>
            <a:pPr marL="36900" indent="0">
              <a:buNone/>
            </a:pPr>
            <a:r>
              <a:rPr lang="pl-PL" b="1" dirty="0" smtClean="0">
                <a:effectLst/>
              </a:rPr>
              <a:t>-piórka</a:t>
            </a:r>
            <a:r>
              <a:rPr lang="pl-PL" b="1" dirty="0">
                <a:effectLst/>
              </a:rPr>
              <a:t>, wata, skrawki </a:t>
            </a:r>
            <a:r>
              <a:rPr lang="pl-PL" b="1" dirty="0" smtClean="0">
                <a:effectLst/>
              </a:rPr>
              <a:t>papieru</a:t>
            </a:r>
          </a:p>
          <a:p>
            <a:pPr>
              <a:buFontTx/>
              <a:buChar char="-"/>
            </a:pPr>
            <a:endParaRPr lang="pl-PL" b="1" dirty="0">
              <a:effectLst/>
            </a:endParaRPr>
          </a:p>
          <a:p>
            <a:pPr>
              <a:buFontTx/>
              <a:buChar char="-"/>
            </a:pPr>
            <a:endParaRPr lang="pl-PL" b="1" dirty="0" smtClean="0">
              <a:effectLst/>
            </a:endParaRPr>
          </a:p>
          <a:p>
            <a:pPr>
              <a:buFontTx/>
              <a:buChar char="-"/>
            </a:pPr>
            <a:endParaRPr lang="pl-PL" b="1" dirty="0">
              <a:effectLst/>
            </a:endParaRPr>
          </a:p>
          <a:p>
            <a:pPr>
              <a:buFontTx/>
              <a:buChar char="-"/>
            </a:pPr>
            <a:endParaRPr lang="pl-PL" b="1" dirty="0" smtClean="0">
              <a:effectLst/>
            </a:endParaRPr>
          </a:p>
          <a:p>
            <a:pPr>
              <a:buFontTx/>
              <a:buChar char="-"/>
            </a:pPr>
            <a:endParaRPr lang="pl-PL" b="1" dirty="0">
              <a:effectLst/>
            </a:endParaRPr>
          </a:p>
          <a:p>
            <a:pPr>
              <a:buFontTx/>
              <a:buChar char="-"/>
            </a:pPr>
            <a:endParaRPr lang="pl-PL" b="1" dirty="0" smtClean="0">
              <a:effectLst/>
            </a:endParaRPr>
          </a:p>
          <a:p>
            <a:pPr marL="36900" indent="0">
              <a:buNone/>
            </a:pPr>
            <a:r>
              <a:rPr lang="pl-PL" b="1" dirty="0">
                <a:effectLst/>
              </a:rPr>
              <a:t>Wszystkie rekwizyty układamy na stole. Nadmuchujemy balonik, a następnie wypuszczamy z niego powietrze kierując jego strumień na leżące przedmioty. Dzieci obserwują przesuwające się pomoce naukowe. </a:t>
            </a:r>
            <a:endParaRPr lang="pl-PL" dirty="0">
              <a:effectLst/>
            </a:endParaRPr>
          </a:p>
          <a:p>
            <a:pPr marL="36900" indent="0">
              <a:buNone/>
            </a:pPr>
            <a:r>
              <a:rPr lang="pl-PL" b="1" dirty="0">
                <a:effectLst/>
              </a:rPr>
              <a:t>Wydobywające się z balonika powietrze swoim działaniem przypomina wiejący wiatr, który jest niczym innym jak gwałtownie poruszającym się powietrzem. W zależności od siły wiatr potrafi przemieszczać różne przedmioty. </a:t>
            </a:r>
            <a:endParaRPr lang="pl-PL" dirty="0">
              <a:effectLst/>
            </a:endParaRPr>
          </a:p>
          <a:p>
            <a:pPr>
              <a:buFontTx/>
              <a:buChar char="-"/>
            </a:pPr>
            <a:endParaRPr lang="pl-PL" dirty="0"/>
          </a:p>
        </p:txBody>
      </p:sp>
      <p:pic>
        <p:nvPicPr>
          <p:cNvPr id="4" name="Obraz 3" descr="Balon (dekoracja) – Wikipedia, wolna encyklopedia"/>
          <p:cNvPicPr/>
          <p:nvPr/>
        </p:nvPicPr>
        <p:blipFill>
          <a:blip r:embed="rId2" cstate="print"/>
          <a:srcRect/>
          <a:stretch>
            <a:fillRect/>
          </a:stretch>
        </p:blipFill>
        <p:spPr bwMode="auto">
          <a:xfrm>
            <a:off x="913795" y="2109788"/>
            <a:ext cx="1428750" cy="2181225"/>
          </a:xfrm>
          <a:prstGeom prst="rect">
            <a:avLst/>
          </a:prstGeom>
          <a:noFill/>
          <a:ln w="9525">
            <a:noFill/>
            <a:miter lim="800000"/>
            <a:headEnd/>
            <a:tailEnd/>
          </a:ln>
        </p:spPr>
      </p:pic>
      <p:pic>
        <p:nvPicPr>
          <p:cNvPr id="5" name="Obraz 4" descr="Wata – Wikipedia, wolna encyklopedia"/>
          <p:cNvPicPr/>
          <p:nvPr/>
        </p:nvPicPr>
        <p:blipFill>
          <a:blip r:embed="rId3" cstate="print"/>
          <a:srcRect/>
          <a:stretch>
            <a:fillRect/>
          </a:stretch>
        </p:blipFill>
        <p:spPr bwMode="auto">
          <a:xfrm>
            <a:off x="2904445" y="2109788"/>
            <a:ext cx="1867851" cy="2181225"/>
          </a:xfrm>
          <a:prstGeom prst="rect">
            <a:avLst/>
          </a:prstGeom>
          <a:noFill/>
          <a:ln w="9525">
            <a:noFill/>
            <a:miter lim="800000"/>
            <a:headEnd/>
            <a:tailEnd/>
          </a:ln>
        </p:spPr>
      </p:pic>
      <p:pic>
        <p:nvPicPr>
          <p:cNvPr id="6" name="Obraz 5" descr="Piórka dekoracyjne, ozdobne - brązowe, 190 szt."/>
          <p:cNvPicPr/>
          <p:nvPr/>
        </p:nvPicPr>
        <p:blipFill>
          <a:blip r:embed="rId4" cstate="print"/>
          <a:srcRect/>
          <a:stretch>
            <a:fillRect/>
          </a:stretch>
        </p:blipFill>
        <p:spPr bwMode="auto">
          <a:xfrm>
            <a:off x="5309626" y="2533650"/>
            <a:ext cx="1562100" cy="1333500"/>
          </a:xfrm>
          <a:prstGeom prst="rect">
            <a:avLst/>
          </a:prstGeom>
          <a:noFill/>
          <a:ln w="9525">
            <a:noFill/>
            <a:miter lim="800000"/>
            <a:headEnd/>
            <a:tailEnd/>
          </a:ln>
        </p:spPr>
      </p:pic>
      <p:pic>
        <p:nvPicPr>
          <p:cNvPr id="7" name="Obraz 6" descr="Kolorowe Skrawki Papieru Konfetti Ognioodporne Ścinki Papieru 25 KG|scrap  pet|scrap paperscrap king - AliExpress"/>
          <p:cNvPicPr/>
          <p:nvPr/>
        </p:nvPicPr>
        <p:blipFill>
          <a:blip r:embed="rId5" cstate="print"/>
          <a:srcRect/>
          <a:stretch>
            <a:fillRect/>
          </a:stretch>
        </p:blipFill>
        <p:spPr bwMode="auto">
          <a:xfrm>
            <a:off x="7759337" y="2357437"/>
            <a:ext cx="2438400" cy="1685925"/>
          </a:xfrm>
          <a:prstGeom prst="rect">
            <a:avLst/>
          </a:prstGeom>
          <a:noFill/>
          <a:ln w="9525">
            <a:noFill/>
            <a:miter lim="800000"/>
            <a:headEnd/>
            <a:tailEnd/>
          </a:ln>
        </p:spPr>
      </p:pic>
    </p:spTree>
    <p:extLst>
      <p:ext uri="{BB962C8B-B14F-4D97-AF65-F5344CB8AC3E}">
        <p14:creationId xmlns="" xmlns:p14="http://schemas.microsoft.com/office/powerpoint/2010/main" val="28568932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normAutofit/>
          </a:bodyPr>
          <a:lstStyle/>
          <a:p>
            <a:pPr marL="36900" indent="0">
              <a:buNone/>
            </a:pPr>
            <a:r>
              <a:rPr lang="pl-PL" sz="4800" b="1" dirty="0">
                <a:solidFill>
                  <a:srgbClr val="FF0000"/>
                </a:solidFill>
                <a:effectLst/>
              </a:rPr>
              <a:t>EKSPERYMENTY</a:t>
            </a:r>
            <a:endParaRPr lang="pl-PL" sz="4800" dirty="0">
              <a:solidFill>
                <a:srgbClr val="FF0000"/>
              </a:solidFill>
              <a:effectLst/>
            </a:endParaRPr>
          </a:p>
          <a:p>
            <a:pPr marL="36900" indent="0">
              <a:buNone/>
            </a:pPr>
            <a:r>
              <a:rPr lang="pl-PL" sz="4800" b="1" dirty="0">
                <a:solidFill>
                  <a:srgbClr val="FF0000"/>
                </a:solidFill>
                <a:effectLst/>
              </a:rPr>
              <a:t>ZABAWY BADAWCZE</a:t>
            </a:r>
            <a:endParaRPr lang="pl-PL" sz="4800" dirty="0">
              <a:solidFill>
                <a:srgbClr val="FF0000"/>
              </a:solidFill>
              <a:effectLst/>
            </a:endParaRPr>
          </a:p>
          <a:p>
            <a:endParaRPr lang="pl-PL" sz="4800" dirty="0">
              <a:solidFill>
                <a:srgbClr val="FF0000"/>
              </a:solidFill>
            </a:endParaRPr>
          </a:p>
        </p:txBody>
      </p:sp>
    </p:spTree>
    <p:extLst>
      <p:ext uri="{BB962C8B-B14F-4D97-AF65-F5344CB8AC3E}">
        <p14:creationId xmlns="" xmlns:p14="http://schemas.microsoft.com/office/powerpoint/2010/main" val="8880745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1 - Jedna marchewka, druga marchewka ......</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740460_2868820963351203_8668215579351939913_n.jpg?_nc_cat=109&amp;ccb=2&amp;_nc_sid=ae9488&amp;_nc_ohc=epaP-gM1otsAX8aEsc9&amp;_nc_ht=scontent.fpoz4-1.fna&amp;oh=aac36864537874a875b5697cba6764cf&amp;oe=5FC999DD"/>
          <p:cNvPicPr/>
          <p:nvPr/>
        </p:nvPicPr>
        <p:blipFill>
          <a:blip r:embed="rId2" cstate="print"/>
          <a:srcRect/>
          <a:stretch>
            <a:fillRect/>
          </a:stretch>
        </p:blipFill>
        <p:spPr bwMode="auto">
          <a:xfrm>
            <a:off x="1987731" y="1579102"/>
            <a:ext cx="3280955" cy="4365444"/>
          </a:xfrm>
          <a:prstGeom prst="rect">
            <a:avLst/>
          </a:prstGeom>
          <a:noFill/>
          <a:ln w="9525">
            <a:noFill/>
            <a:miter lim="800000"/>
            <a:headEnd/>
            <a:tailEnd/>
          </a:ln>
        </p:spPr>
      </p:pic>
      <p:pic>
        <p:nvPicPr>
          <p:cNvPr id="5" name="Obraz 4" descr="https://scontent.fpoz4-1.fna.fbcdn.net/v/t1.15752-9/123786019_1300355650331276_7583561383693397261_n.jpg?_nc_cat=108&amp;ccb=2&amp;_nc_sid=ae9488&amp;_nc_ohc=Yvb3FkT3WTYAX_-anMu&amp;_nc_ht=scontent.fpoz4-1.fna&amp;oh=ace882448944eb128922d8ebd5ab8ba0&amp;oe=5FCA9AC9"/>
          <p:cNvPicPr/>
          <p:nvPr/>
        </p:nvPicPr>
        <p:blipFill>
          <a:blip r:embed="rId3" cstate="print"/>
          <a:srcRect/>
          <a:stretch>
            <a:fillRect/>
          </a:stretch>
        </p:blipFill>
        <p:spPr bwMode="auto">
          <a:xfrm>
            <a:off x="6694110" y="1579102"/>
            <a:ext cx="3585754" cy="4365444"/>
          </a:xfrm>
          <a:prstGeom prst="rect">
            <a:avLst/>
          </a:prstGeom>
          <a:noFill/>
          <a:ln w="9525">
            <a:noFill/>
            <a:miter lim="800000"/>
            <a:headEnd/>
            <a:tailEnd/>
          </a:ln>
        </p:spPr>
      </p:pic>
    </p:spTree>
    <p:extLst>
      <p:ext uri="{BB962C8B-B14F-4D97-AF65-F5344CB8AC3E}">
        <p14:creationId xmlns="" xmlns:p14="http://schemas.microsoft.com/office/powerpoint/2010/main" val="1658622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531223"/>
            <a:ext cx="10353762" cy="5259977"/>
          </a:xfrm>
        </p:spPr>
        <p:txBody>
          <a:bodyPr/>
          <a:lstStyle/>
          <a:p>
            <a:pPr marL="36900" indent="0">
              <a:buNone/>
            </a:pPr>
            <a:r>
              <a:rPr lang="pl-PL" sz="2800" b="1" i="1" dirty="0">
                <a:effectLst/>
              </a:rPr>
              <a:t>Jesień – jedna z czterech podstawowych pór roku w przyrodzie. </a:t>
            </a:r>
            <a:endParaRPr lang="pl-PL" sz="2800" b="1" dirty="0">
              <a:effectLst/>
            </a:endParaRPr>
          </a:p>
          <a:p>
            <a:pPr marL="36900" indent="0">
              <a:buNone/>
            </a:pPr>
            <a:r>
              <a:rPr lang="pl-PL" sz="2800" b="1" i="1" dirty="0">
                <a:effectLst/>
              </a:rPr>
              <a:t>Charakteryzuje się umiarkowanymi </a:t>
            </a:r>
            <a:r>
              <a:rPr lang="pl-PL" sz="2800" b="1" i="1" u="sng" dirty="0">
                <a:effectLst/>
              </a:rPr>
              <a:t>temperaturami powietrza</a:t>
            </a:r>
            <a:r>
              <a:rPr lang="pl-PL" sz="2800" b="1" i="1" dirty="0">
                <a:effectLst/>
              </a:rPr>
              <a:t> oraz stosunkowo dużym w skali roku </a:t>
            </a:r>
            <a:r>
              <a:rPr lang="pl-PL" sz="2800" b="1" i="1" u="sng" dirty="0">
                <a:effectLst/>
              </a:rPr>
              <a:t>opadem atmosferycznym</a:t>
            </a:r>
            <a:r>
              <a:rPr lang="pl-PL" sz="2800" b="1" i="1" dirty="0">
                <a:effectLst/>
              </a:rPr>
              <a:t>. W świecie roślin i zwierząt jest to okres gromadzenia zapasów przed zimą. </a:t>
            </a:r>
            <a:endParaRPr lang="pl-PL" sz="2800" b="1" dirty="0">
              <a:effectLst/>
            </a:endParaRPr>
          </a:p>
          <a:p>
            <a:endParaRPr lang="pl-PL" dirty="0"/>
          </a:p>
        </p:txBody>
      </p:sp>
      <p:pic>
        <p:nvPicPr>
          <p:cNvPr id="4" name="Obraz 3" descr="https://upload.wikimedia.org/wikipedia/commons/thumb/2/22/Jesienny.jpg/220px-Jesienny.jpg"/>
          <p:cNvPicPr/>
          <p:nvPr/>
        </p:nvPicPr>
        <p:blipFill>
          <a:blip r:embed="rId2" cstate="print"/>
          <a:srcRect/>
          <a:stretch>
            <a:fillRect/>
          </a:stretch>
        </p:blipFill>
        <p:spPr bwMode="auto">
          <a:xfrm>
            <a:off x="3449606" y="3013166"/>
            <a:ext cx="5282140" cy="3023773"/>
          </a:xfrm>
          <a:prstGeom prst="rect">
            <a:avLst/>
          </a:prstGeom>
          <a:noFill/>
          <a:ln w="9525">
            <a:noFill/>
            <a:miter lim="800000"/>
            <a:headEnd/>
            <a:tailEnd/>
          </a:ln>
        </p:spPr>
      </p:pic>
    </p:spTree>
    <p:extLst>
      <p:ext uri="{BB962C8B-B14F-4D97-AF65-F5344CB8AC3E}">
        <p14:creationId xmlns="" xmlns:p14="http://schemas.microsoft.com/office/powerpoint/2010/main" val="94702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 </a:t>
            </a:r>
            <a:endParaRPr lang="pl-PL" dirty="0"/>
          </a:p>
        </p:txBody>
      </p:sp>
      <p:sp>
        <p:nvSpPr>
          <p:cNvPr id="3" name="Symbol zastępczy zawartości 2"/>
          <p:cNvSpPr>
            <a:spLocks noGrp="1"/>
          </p:cNvSpPr>
          <p:nvPr>
            <p:ph idx="1"/>
          </p:nvPr>
        </p:nvSpPr>
        <p:spPr/>
        <p:txBody>
          <a:bodyPr/>
          <a:lstStyle/>
          <a:p>
            <a:endParaRPr lang="pl-PL" dirty="0"/>
          </a:p>
        </p:txBody>
      </p:sp>
      <p:pic>
        <p:nvPicPr>
          <p:cNvPr id="4" name="Obraz 3" descr="https://scontent.fpoz4-1.fna.fbcdn.net/v/t1.15752-9/123777227_365131924808514_5249941194670202818_n.jpg?_nc_cat=107&amp;ccb=2&amp;_nc_sid=ae9488&amp;_nc_ohc=4HDpgqGpGBQAX8v_Ztw&amp;_nc_ht=scontent.fpoz4-1.fna&amp;oh=6256bf014ef771f1dd81dbf2597aa1a9&amp;oe=5FC82073"/>
          <p:cNvPicPr/>
          <p:nvPr/>
        </p:nvPicPr>
        <p:blipFill>
          <a:blip r:embed="rId2" cstate="print"/>
          <a:srcRect/>
          <a:stretch>
            <a:fillRect/>
          </a:stretch>
        </p:blipFill>
        <p:spPr bwMode="auto">
          <a:xfrm>
            <a:off x="350520" y="174170"/>
            <a:ext cx="2392680" cy="3283133"/>
          </a:xfrm>
          <a:prstGeom prst="rect">
            <a:avLst/>
          </a:prstGeom>
          <a:noFill/>
          <a:ln w="9525">
            <a:noFill/>
            <a:miter lim="800000"/>
            <a:headEnd/>
            <a:tailEnd/>
          </a:ln>
        </p:spPr>
      </p:pic>
      <p:pic>
        <p:nvPicPr>
          <p:cNvPr id="5" name="Obraz 4" descr="https://scontent.fpoz4-1.fna.fbcdn.net/v/t1.15752-9/123801452_382740069543782_1463717664864075124_n.jpg?_nc_cat=104&amp;ccb=2&amp;_nc_sid=ae9488&amp;_nc_ohc=pSV6uVp4nCsAX8cJQx_&amp;_nc_ht=scontent.fpoz4-1.fna&amp;oh=98a9a2d41e5ade95f37b74f5ec137641&amp;oe=5FC8AA43"/>
          <p:cNvPicPr/>
          <p:nvPr/>
        </p:nvPicPr>
        <p:blipFill>
          <a:blip r:embed="rId3" cstate="print"/>
          <a:srcRect/>
          <a:stretch>
            <a:fillRect/>
          </a:stretch>
        </p:blipFill>
        <p:spPr bwMode="auto">
          <a:xfrm>
            <a:off x="3306475" y="174170"/>
            <a:ext cx="2519559" cy="3283133"/>
          </a:xfrm>
          <a:prstGeom prst="rect">
            <a:avLst/>
          </a:prstGeom>
          <a:noFill/>
          <a:ln w="9525">
            <a:noFill/>
            <a:miter lim="800000"/>
            <a:headEnd/>
            <a:tailEnd/>
          </a:ln>
        </p:spPr>
      </p:pic>
      <p:pic>
        <p:nvPicPr>
          <p:cNvPr id="6" name="Obraz 5" descr="https://scontent.fpoz4-1.fna.fbcdn.net/v/t1.15752-9/123698000_729221597939316_2632338219863657954_n.jpg?_nc_cat=110&amp;ccb=2&amp;_nc_sid=ae9488&amp;_nc_ohc=xXhS6XyPShgAX-OgH2g&amp;_nc_ht=scontent.fpoz4-1.fna&amp;oh=0f73e9ff7dd6f68f4559a60683fd196b&amp;oe=5FCA9399"/>
          <p:cNvPicPr/>
          <p:nvPr/>
        </p:nvPicPr>
        <p:blipFill>
          <a:blip r:embed="rId4" cstate="print"/>
          <a:srcRect/>
          <a:stretch>
            <a:fillRect/>
          </a:stretch>
        </p:blipFill>
        <p:spPr bwMode="auto">
          <a:xfrm>
            <a:off x="6389309" y="174170"/>
            <a:ext cx="2336680" cy="3283133"/>
          </a:xfrm>
          <a:prstGeom prst="rect">
            <a:avLst/>
          </a:prstGeom>
          <a:noFill/>
          <a:ln w="9525">
            <a:noFill/>
            <a:miter lim="800000"/>
            <a:headEnd/>
            <a:tailEnd/>
          </a:ln>
        </p:spPr>
      </p:pic>
      <p:pic>
        <p:nvPicPr>
          <p:cNvPr id="7" name="Obraz 6" descr="https://scontent.fpoz4-1.fna.fbcdn.net/v/t1.15752-9/123735000_4049133758436340_17017612880990605_n.jpg?_nc_cat=103&amp;ccb=2&amp;_nc_sid=ae9488&amp;_nc_ohc=23HAzunn7_wAX_lW2gf&amp;_nc_ht=scontent.fpoz4-1.fna&amp;oh=e429158ccc7eda73ac16162e98cd2d70&amp;oe=5FC8DB8A"/>
          <p:cNvPicPr/>
          <p:nvPr/>
        </p:nvPicPr>
        <p:blipFill>
          <a:blip r:embed="rId5" cstate="print"/>
          <a:srcRect/>
          <a:stretch>
            <a:fillRect/>
          </a:stretch>
        </p:blipFill>
        <p:spPr bwMode="auto">
          <a:xfrm>
            <a:off x="9289264" y="174170"/>
            <a:ext cx="2228552" cy="3283133"/>
          </a:xfrm>
          <a:prstGeom prst="rect">
            <a:avLst/>
          </a:prstGeom>
          <a:noFill/>
          <a:ln w="9525">
            <a:noFill/>
            <a:miter lim="800000"/>
            <a:headEnd/>
            <a:tailEnd/>
          </a:ln>
        </p:spPr>
      </p:pic>
      <p:pic>
        <p:nvPicPr>
          <p:cNvPr id="8" name="Obraz 7" descr="https://scontent.fpoz4-1.fna.fbcdn.net/v/t1.15752-9/123856302_353643419068322_8054238792653517160_n.jpg?_nc_cat=109&amp;ccb=2&amp;_nc_sid=ae9488&amp;_nc_ohc=Myke6FDSJgEAX__Zzio&amp;_nc_ht=scontent.fpoz4-1.fna&amp;oh=72502ad36a0ecb6e727f969754bf6e4e&amp;oe=5FC9F652"/>
          <p:cNvPicPr/>
          <p:nvPr/>
        </p:nvPicPr>
        <p:blipFill>
          <a:blip r:embed="rId6" cstate="print"/>
          <a:srcRect/>
          <a:stretch>
            <a:fillRect/>
          </a:stretch>
        </p:blipFill>
        <p:spPr bwMode="auto">
          <a:xfrm>
            <a:off x="350520" y="3683726"/>
            <a:ext cx="5475514" cy="3014436"/>
          </a:xfrm>
          <a:prstGeom prst="rect">
            <a:avLst/>
          </a:prstGeom>
          <a:noFill/>
          <a:ln w="9525">
            <a:noFill/>
            <a:miter lim="800000"/>
            <a:headEnd/>
            <a:tailEnd/>
          </a:ln>
        </p:spPr>
      </p:pic>
      <p:pic>
        <p:nvPicPr>
          <p:cNvPr id="9" name="Obraz 8" descr="https://scontent.fpoz4-1.fna.fbcdn.net/v/t1.15752-9/123857154_650308549185766_5344554652125008013_n.jpg?_nc_cat=101&amp;ccb=2&amp;_nc_sid=ae9488&amp;_nc_ohc=wafYx9CE6_AAX_8NunC&amp;_nc_ht=scontent.fpoz4-1.fna&amp;oh=8c68db81244c90d72ff6f456aae0fc90&amp;oe=5FCB1A63"/>
          <p:cNvPicPr/>
          <p:nvPr/>
        </p:nvPicPr>
        <p:blipFill>
          <a:blip r:embed="rId7" cstate="print"/>
          <a:srcRect/>
          <a:stretch>
            <a:fillRect/>
          </a:stretch>
        </p:blipFill>
        <p:spPr bwMode="auto">
          <a:xfrm>
            <a:off x="6389308" y="3692435"/>
            <a:ext cx="5128507" cy="3014437"/>
          </a:xfrm>
          <a:prstGeom prst="rect">
            <a:avLst/>
          </a:prstGeom>
          <a:noFill/>
          <a:ln w="9525">
            <a:noFill/>
            <a:miter lim="800000"/>
            <a:headEnd/>
            <a:tailEnd/>
          </a:ln>
        </p:spPr>
      </p:pic>
    </p:spTree>
    <p:extLst>
      <p:ext uri="{BB962C8B-B14F-4D97-AF65-F5344CB8AC3E}">
        <p14:creationId xmlns="" xmlns:p14="http://schemas.microsoft.com/office/powerpoint/2010/main" val="15731708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850424_2827967524150134_6648757005047444648_n.jpg?_nc_cat=102&amp;ccb=2&amp;_nc_sid=ae9488&amp;_nc_ohc=LCfbupcJbp8AX_2RaIV&amp;_nc_ht=scontent.fpoz4-1.fna&amp;oh=24cdd0b0d5d38f73bbfdc6a114beaf52&amp;oe=5FCB1BC8"/>
          <p:cNvPicPr/>
          <p:nvPr/>
        </p:nvPicPr>
        <p:blipFill>
          <a:blip r:embed="rId2" cstate="print"/>
          <a:srcRect/>
          <a:stretch>
            <a:fillRect/>
          </a:stretch>
        </p:blipFill>
        <p:spPr bwMode="auto">
          <a:xfrm>
            <a:off x="3215640" y="393382"/>
            <a:ext cx="5760720" cy="6071235"/>
          </a:xfrm>
          <a:prstGeom prst="rect">
            <a:avLst/>
          </a:prstGeom>
          <a:noFill/>
          <a:ln w="9525">
            <a:noFill/>
            <a:miter lim="800000"/>
            <a:headEnd/>
            <a:tailEnd/>
          </a:ln>
        </p:spPr>
      </p:pic>
    </p:spTree>
    <p:extLst>
      <p:ext uri="{BB962C8B-B14F-4D97-AF65-F5344CB8AC3E}">
        <p14:creationId xmlns="" xmlns:p14="http://schemas.microsoft.com/office/powerpoint/2010/main" val="22157709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2- Kolory jesieni</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710087_397875608017328_2615224190940148559_n.jpg?_nc_cat=106&amp;ccb=2&amp;_nc_sid=ae9488&amp;_nc_ohc=MOERgn4fY3IAX8geMYp&amp;_nc_ht=scontent.fpoz4-1.fna&amp;oh=0f75969ed0165d1aea8d2a4a26963ea5&amp;oe=5FCA989D"/>
          <p:cNvPicPr/>
          <p:nvPr/>
        </p:nvPicPr>
        <p:blipFill>
          <a:blip r:embed="rId2" cstate="print"/>
          <a:srcRect/>
          <a:stretch>
            <a:fillRect/>
          </a:stretch>
        </p:blipFill>
        <p:spPr bwMode="auto">
          <a:xfrm>
            <a:off x="3210316" y="1156198"/>
            <a:ext cx="5760720" cy="2005013"/>
          </a:xfrm>
          <a:prstGeom prst="rect">
            <a:avLst/>
          </a:prstGeom>
          <a:noFill/>
          <a:ln w="9525">
            <a:noFill/>
            <a:miter lim="800000"/>
            <a:headEnd/>
            <a:tailEnd/>
          </a:ln>
        </p:spPr>
      </p:pic>
      <p:pic>
        <p:nvPicPr>
          <p:cNvPr id="5" name="Obraz 4" descr="https://scontent.fpoz4-1.fna.fbcdn.net/v/t1.15752-9/123678654_3197408850368445_8577363513906637050_n.jpg?_nc_cat=103&amp;ccb=2&amp;_nc_sid=ae9488&amp;_nc_ohc=34Rh6--U_PQAX9dH1SM&amp;_nc_ht=scontent.fpoz4-1.fna&amp;oh=1d5d1675ae90fe04aa6ba2a0a630d90e&amp;oe=5FC906C5"/>
          <p:cNvPicPr/>
          <p:nvPr/>
        </p:nvPicPr>
        <p:blipFill>
          <a:blip r:embed="rId3" cstate="print"/>
          <a:srcRect/>
          <a:stretch>
            <a:fillRect/>
          </a:stretch>
        </p:blipFill>
        <p:spPr bwMode="auto">
          <a:xfrm>
            <a:off x="3210316" y="3313610"/>
            <a:ext cx="5760720" cy="3289755"/>
          </a:xfrm>
          <a:prstGeom prst="rect">
            <a:avLst/>
          </a:prstGeom>
          <a:noFill/>
          <a:ln w="9525">
            <a:noFill/>
            <a:miter lim="800000"/>
            <a:headEnd/>
            <a:tailEnd/>
          </a:ln>
        </p:spPr>
      </p:pic>
    </p:spTree>
    <p:extLst>
      <p:ext uri="{BB962C8B-B14F-4D97-AF65-F5344CB8AC3E}">
        <p14:creationId xmlns="" xmlns:p14="http://schemas.microsoft.com/office/powerpoint/2010/main" val="372121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687731_644592316210421_1157041340526587167_n.jpg?_nc_cat=102&amp;ccb=2&amp;_nc_sid=ae9488&amp;_nc_ohc=68mtZQSCqs8AX83Bd38&amp;_nc_ht=scontent.fpoz4-1.fna&amp;oh=d56a9caa5dcf15e20447d17888f6afc1&amp;oe=5FCAC367"/>
          <p:cNvPicPr/>
          <p:nvPr/>
        </p:nvPicPr>
        <p:blipFill>
          <a:blip r:embed="rId2" cstate="print"/>
          <a:srcRect/>
          <a:stretch>
            <a:fillRect/>
          </a:stretch>
        </p:blipFill>
        <p:spPr bwMode="auto">
          <a:xfrm>
            <a:off x="202475" y="139337"/>
            <a:ext cx="2584267" cy="3727269"/>
          </a:xfrm>
          <a:prstGeom prst="rect">
            <a:avLst/>
          </a:prstGeom>
          <a:noFill/>
          <a:ln w="9525">
            <a:noFill/>
            <a:miter lim="800000"/>
            <a:headEnd/>
            <a:tailEnd/>
          </a:ln>
        </p:spPr>
      </p:pic>
      <p:pic>
        <p:nvPicPr>
          <p:cNvPr id="5" name="Obraz 4" descr="https://scontent.fpoz4-1.fna.fbcdn.net/v/t1.15752-9/123654288_1668456090002737_193105230982096053_n.jpg?_nc_cat=108&amp;ccb=2&amp;_nc_sid=ae9488&amp;_nc_ohc=Q-OxqITmqrYAX-ptLwm&amp;_nc_ht=scontent.fpoz4-1.fna&amp;oh=1220e6b1f9e024b48178e6aaaf411da8&amp;oe=5FC915AF"/>
          <p:cNvPicPr/>
          <p:nvPr/>
        </p:nvPicPr>
        <p:blipFill>
          <a:blip r:embed="rId3" cstate="print"/>
          <a:srcRect/>
          <a:stretch>
            <a:fillRect/>
          </a:stretch>
        </p:blipFill>
        <p:spPr bwMode="auto">
          <a:xfrm>
            <a:off x="3201608" y="139337"/>
            <a:ext cx="2188998" cy="3727269"/>
          </a:xfrm>
          <a:prstGeom prst="rect">
            <a:avLst/>
          </a:prstGeom>
          <a:noFill/>
          <a:ln w="9525">
            <a:noFill/>
            <a:miter lim="800000"/>
            <a:headEnd/>
            <a:tailEnd/>
          </a:ln>
        </p:spPr>
      </p:pic>
      <p:pic>
        <p:nvPicPr>
          <p:cNvPr id="6" name="Obraz 5" descr="https://scontent.fpoz4-1.fna.fbcdn.net/v/t1.15752-9/124043604_373452677402871_766758499964895479_n.jpg?_nc_cat=103&amp;ccb=2&amp;_nc_sid=ae9488&amp;_nc_ohc=j-i94Yveyw8AX8vcsVh&amp;_nc_ht=scontent.fpoz4-1.fna&amp;oh=e99dd4fc115d13ed98d4864b4b61373a&amp;oe=5FC80DCC"/>
          <p:cNvPicPr/>
          <p:nvPr/>
        </p:nvPicPr>
        <p:blipFill>
          <a:blip r:embed="rId4" cstate="print"/>
          <a:srcRect/>
          <a:stretch>
            <a:fillRect/>
          </a:stretch>
        </p:blipFill>
        <p:spPr bwMode="auto">
          <a:xfrm>
            <a:off x="5805472" y="139337"/>
            <a:ext cx="2683449" cy="3727269"/>
          </a:xfrm>
          <a:prstGeom prst="rect">
            <a:avLst/>
          </a:prstGeom>
          <a:noFill/>
          <a:ln w="9525">
            <a:noFill/>
            <a:miter lim="800000"/>
            <a:headEnd/>
            <a:tailEnd/>
          </a:ln>
        </p:spPr>
      </p:pic>
      <p:pic>
        <p:nvPicPr>
          <p:cNvPr id="7" name="Obraz 6" descr="https://scontent.fpoz4-1.fna.fbcdn.net/v/t1.15752-9/123680145_1433891203466033_5412408795515674269_n.jpg?_nc_cat=108&amp;ccb=2&amp;_nc_sid=ae9488&amp;_nc_ohc=YhjHEwXIsMIAX_r5hm0&amp;_nc_ht=scontent.fpoz4-1.fna&amp;oh=0df557ca427eb42fe0deb27c3fe01963&amp;oe=5FC9BE88"/>
          <p:cNvPicPr/>
          <p:nvPr/>
        </p:nvPicPr>
        <p:blipFill>
          <a:blip r:embed="rId5" cstate="print"/>
          <a:srcRect/>
          <a:stretch>
            <a:fillRect/>
          </a:stretch>
        </p:blipFill>
        <p:spPr bwMode="auto">
          <a:xfrm>
            <a:off x="8903787" y="139337"/>
            <a:ext cx="2778636" cy="3727269"/>
          </a:xfrm>
          <a:prstGeom prst="rect">
            <a:avLst/>
          </a:prstGeom>
          <a:noFill/>
          <a:ln w="9525">
            <a:noFill/>
            <a:miter lim="800000"/>
            <a:headEnd/>
            <a:tailEnd/>
          </a:ln>
        </p:spPr>
      </p:pic>
      <p:pic>
        <p:nvPicPr>
          <p:cNvPr id="8" name="Obraz 7" descr="https://scontent.fpoz4-1.fna.fbcdn.net/v/t1.15752-9/123792068_673999729982822_6537395923158069323_n.jpg?_nc_cat=100&amp;ccb=2&amp;_nc_sid=ae9488&amp;_nc_ohc=7CCGm_sK1gIAX-d61Rs&amp;_nc_ht=scontent.fpoz4-1.fna&amp;oh=210fcc8b047e1b7a55eebbb688cf6f8d&amp;oe=5FC9C4D2"/>
          <p:cNvPicPr/>
          <p:nvPr/>
        </p:nvPicPr>
        <p:blipFill>
          <a:blip r:embed="rId6" cstate="print"/>
          <a:srcRect/>
          <a:stretch>
            <a:fillRect/>
          </a:stretch>
        </p:blipFill>
        <p:spPr bwMode="auto">
          <a:xfrm>
            <a:off x="202475" y="4136571"/>
            <a:ext cx="5188131" cy="2442753"/>
          </a:xfrm>
          <a:prstGeom prst="rect">
            <a:avLst/>
          </a:prstGeom>
          <a:noFill/>
          <a:ln w="9525">
            <a:noFill/>
            <a:miter lim="800000"/>
            <a:headEnd/>
            <a:tailEnd/>
          </a:ln>
        </p:spPr>
      </p:pic>
      <p:pic>
        <p:nvPicPr>
          <p:cNvPr id="9" name="Obraz 8" descr="https://scontent.fpoz4-1.fna.fbcdn.net/v/t1.15752-9/123917352_714117782551932_8308084437199103013_n.jpg?_nc_cat=100&amp;ccb=2&amp;_nc_sid=ae9488&amp;_nc_ohc=5aFPZ8yxyfkAX9GdGdl&amp;_nc_ht=scontent.fpoz4-1.fna&amp;oh=2d5ecaed623e9f53c6394185c7223b84&amp;oe=5FC92F52"/>
          <p:cNvPicPr/>
          <p:nvPr/>
        </p:nvPicPr>
        <p:blipFill>
          <a:blip r:embed="rId7" cstate="print"/>
          <a:srcRect/>
          <a:stretch>
            <a:fillRect/>
          </a:stretch>
        </p:blipFill>
        <p:spPr bwMode="auto">
          <a:xfrm>
            <a:off x="5805471" y="4136571"/>
            <a:ext cx="5876951" cy="2442753"/>
          </a:xfrm>
          <a:prstGeom prst="rect">
            <a:avLst/>
          </a:prstGeom>
          <a:noFill/>
          <a:ln w="9525">
            <a:noFill/>
            <a:miter lim="800000"/>
            <a:headEnd/>
            <a:tailEnd/>
          </a:ln>
        </p:spPr>
      </p:pic>
    </p:spTree>
    <p:extLst>
      <p:ext uri="{BB962C8B-B14F-4D97-AF65-F5344CB8AC3E}">
        <p14:creationId xmlns="" xmlns:p14="http://schemas.microsoft.com/office/powerpoint/2010/main" val="4414881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normAutofit/>
          </a:bodyPr>
          <a:lstStyle/>
          <a:p>
            <a:pPr marL="36900" indent="0">
              <a:buNone/>
            </a:pPr>
            <a:r>
              <a:rPr lang="pl-PL" sz="2400" b="1" dirty="0">
                <a:effectLst/>
              </a:rPr>
              <a:t>ZAUWAŻYSZ, JAK PRZEZ FILTR DO KAWY PRZEDOSTAJĄ SIĘ RÓŻNE KOLORY WYWODZĄCE SIĘ Z SUBSTANCJI CHEMICZNYCH OBECNYCH W LIŚCIACH ( CZERWONY, ŻÓŁTY, POMARAŃCZOWY I OCZYWISCIE ZIELONY, POCHODZĄCY Z CHLOROFILU). </a:t>
            </a:r>
            <a:endParaRPr lang="pl-PL" sz="2400" dirty="0">
              <a:effectLst/>
            </a:endParaRPr>
          </a:p>
          <a:p>
            <a:endParaRPr lang="pl-PL" sz="2400" dirty="0"/>
          </a:p>
        </p:txBody>
      </p:sp>
    </p:spTree>
    <p:extLst>
      <p:ext uri="{BB962C8B-B14F-4D97-AF65-F5344CB8AC3E}">
        <p14:creationId xmlns="" xmlns:p14="http://schemas.microsoft.com/office/powerpoint/2010/main" val="30324559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957133_358529365476402_2740773697668069442_n.jpg?_nc_cat=105&amp;ccb=2&amp;_nc_sid=ae9488&amp;_nc_ohc=G2Qb1HYoOEQAX-tgegJ&amp;_nc_ht=scontent.fpoz4-1.fna&amp;oh=55bb9bcf0f8af8e2c1998bdbd97449de&amp;oe=5FCA31C5"/>
          <p:cNvPicPr/>
          <p:nvPr/>
        </p:nvPicPr>
        <p:blipFill>
          <a:blip r:embed="rId2" cstate="print"/>
          <a:srcRect/>
          <a:stretch>
            <a:fillRect/>
          </a:stretch>
        </p:blipFill>
        <p:spPr bwMode="auto">
          <a:xfrm>
            <a:off x="3210316" y="330925"/>
            <a:ext cx="5760720" cy="6152606"/>
          </a:xfrm>
          <a:prstGeom prst="rect">
            <a:avLst/>
          </a:prstGeom>
          <a:noFill/>
          <a:ln w="9525">
            <a:noFill/>
            <a:miter lim="800000"/>
            <a:headEnd/>
            <a:tailEnd/>
          </a:ln>
        </p:spPr>
      </p:pic>
    </p:spTree>
    <p:extLst>
      <p:ext uri="{BB962C8B-B14F-4D97-AF65-F5344CB8AC3E}">
        <p14:creationId xmlns="" xmlns:p14="http://schemas.microsoft.com/office/powerpoint/2010/main" val="3853223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3 - ZBIÓR ,,LATAJACYCH LIŚCI''</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b="1" dirty="0">
                <a:effectLst/>
              </a:rPr>
              <a:t>Pomoce:</a:t>
            </a:r>
            <a:endParaRPr lang="pl-PL" dirty="0">
              <a:effectLst/>
            </a:endParaRPr>
          </a:p>
          <a:p>
            <a:pPr marL="36900" indent="0">
              <a:buNone/>
            </a:pPr>
            <a:r>
              <a:rPr lang="pl-PL" b="1" dirty="0">
                <a:effectLst/>
              </a:rPr>
              <a:t>- liście różnych drzew liściastych</a:t>
            </a:r>
            <a:endParaRPr lang="pl-PL" dirty="0">
              <a:effectLst/>
            </a:endParaRPr>
          </a:p>
          <a:p>
            <a:pPr marL="36900" indent="0">
              <a:buNone/>
            </a:pPr>
            <a:r>
              <a:rPr lang="pl-PL" b="1" dirty="0">
                <a:effectLst/>
              </a:rPr>
              <a:t>- kilka grubych książek</a:t>
            </a:r>
            <a:endParaRPr lang="pl-PL" dirty="0">
              <a:effectLst/>
            </a:endParaRPr>
          </a:p>
          <a:p>
            <a:pPr marL="36900" indent="0">
              <a:buNone/>
            </a:pPr>
            <a:r>
              <a:rPr lang="pl-PL" b="1" dirty="0">
                <a:effectLst/>
              </a:rPr>
              <a:t>- papier </a:t>
            </a:r>
            <a:endParaRPr lang="pl-PL" dirty="0">
              <a:effectLst/>
            </a:endParaRPr>
          </a:p>
          <a:p>
            <a:pPr marL="36900" indent="0">
              <a:buNone/>
            </a:pPr>
            <a:r>
              <a:rPr lang="pl-PL" b="1" dirty="0">
                <a:effectLst/>
              </a:rPr>
              <a:t>- klej, dziurkacz, segregator</a:t>
            </a:r>
            <a:endParaRPr lang="pl-PL" dirty="0">
              <a:effectLst/>
            </a:endParaRPr>
          </a:p>
          <a:p>
            <a:endParaRPr lang="pl-PL" dirty="0"/>
          </a:p>
        </p:txBody>
      </p:sp>
      <p:pic>
        <p:nvPicPr>
          <p:cNvPr id="4" name="Obraz 3" descr="Czy wiesz, z których drzew spadły te liście? Spróbuj je rozpoznać z naszym  poradnikiem | TwojaPogoda.pl"/>
          <p:cNvPicPr/>
          <p:nvPr/>
        </p:nvPicPr>
        <p:blipFill>
          <a:blip r:embed="rId2" cstate="print"/>
          <a:srcRect/>
          <a:stretch>
            <a:fillRect/>
          </a:stretch>
        </p:blipFill>
        <p:spPr bwMode="auto">
          <a:xfrm>
            <a:off x="5265965" y="1580050"/>
            <a:ext cx="2705100" cy="1762125"/>
          </a:xfrm>
          <a:prstGeom prst="rect">
            <a:avLst/>
          </a:prstGeom>
          <a:noFill/>
          <a:ln w="9525">
            <a:noFill/>
            <a:miter lim="800000"/>
            <a:headEnd/>
            <a:tailEnd/>
          </a:ln>
        </p:spPr>
      </p:pic>
      <p:pic>
        <p:nvPicPr>
          <p:cNvPr id="5" name="Obraz 4" descr="Książki dla startupowca | fones"/>
          <p:cNvPicPr/>
          <p:nvPr/>
        </p:nvPicPr>
        <p:blipFill>
          <a:blip r:embed="rId3" cstate="print"/>
          <a:srcRect/>
          <a:stretch>
            <a:fillRect/>
          </a:stretch>
        </p:blipFill>
        <p:spPr bwMode="auto">
          <a:xfrm>
            <a:off x="8258176" y="815332"/>
            <a:ext cx="2381250" cy="2381250"/>
          </a:xfrm>
          <a:prstGeom prst="rect">
            <a:avLst/>
          </a:prstGeom>
          <a:noFill/>
          <a:ln w="9525">
            <a:noFill/>
            <a:miter lim="800000"/>
            <a:headEnd/>
            <a:tailEnd/>
          </a:ln>
        </p:spPr>
      </p:pic>
      <p:pic>
        <p:nvPicPr>
          <p:cNvPr id="6" name="Obraz 5" descr="Papier kancelaryjny A4 500 arkuszy w kratkę 7678972432 - Allegro.pl"/>
          <p:cNvPicPr/>
          <p:nvPr/>
        </p:nvPicPr>
        <p:blipFill>
          <a:blip r:embed="rId4" cstate="print"/>
          <a:srcRect/>
          <a:stretch>
            <a:fillRect/>
          </a:stretch>
        </p:blipFill>
        <p:spPr bwMode="auto">
          <a:xfrm>
            <a:off x="5265965" y="3574597"/>
            <a:ext cx="2219325" cy="2428875"/>
          </a:xfrm>
          <a:prstGeom prst="rect">
            <a:avLst/>
          </a:prstGeom>
          <a:noFill/>
          <a:ln w="9525">
            <a:noFill/>
            <a:miter lim="800000"/>
            <a:headEnd/>
            <a:tailEnd/>
          </a:ln>
        </p:spPr>
      </p:pic>
      <p:pic>
        <p:nvPicPr>
          <p:cNvPr id="7" name="Obraz 6" descr="Klej Magic introligatorski z aplikatorem - Kamaben - 45 g"/>
          <p:cNvPicPr/>
          <p:nvPr/>
        </p:nvPicPr>
        <p:blipFill>
          <a:blip r:embed="rId5" cstate="print"/>
          <a:srcRect/>
          <a:stretch>
            <a:fillRect/>
          </a:stretch>
        </p:blipFill>
        <p:spPr bwMode="auto">
          <a:xfrm>
            <a:off x="10015755" y="2873558"/>
            <a:ext cx="2143125" cy="1666875"/>
          </a:xfrm>
          <a:prstGeom prst="rect">
            <a:avLst/>
          </a:prstGeom>
          <a:noFill/>
          <a:ln w="9525">
            <a:noFill/>
            <a:miter lim="800000"/>
            <a:headEnd/>
            <a:tailEnd/>
          </a:ln>
        </p:spPr>
      </p:pic>
      <p:pic>
        <p:nvPicPr>
          <p:cNvPr id="8" name="Obraz 7" descr="Dziurkacz P9060L do 20 kartek metalowy"/>
          <p:cNvPicPr/>
          <p:nvPr/>
        </p:nvPicPr>
        <p:blipFill>
          <a:blip r:embed="rId6" cstate="print"/>
          <a:srcRect/>
          <a:stretch>
            <a:fillRect/>
          </a:stretch>
        </p:blipFill>
        <p:spPr bwMode="auto">
          <a:xfrm>
            <a:off x="1078992" y="4516210"/>
            <a:ext cx="3295650" cy="1657350"/>
          </a:xfrm>
          <a:prstGeom prst="rect">
            <a:avLst/>
          </a:prstGeom>
          <a:noFill/>
          <a:ln w="9525">
            <a:noFill/>
            <a:miter lim="800000"/>
            <a:headEnd/>
            <a:tailEnd/>
          </a:ln>
        </p:spPr>
      </p:pic>
      <p:pic>
        <p:nvPicPr>
          <p:cNvPr id="9" name="Obraz 8" descr="SEGREGATOR A4 PP PLASTIKOWY RINGOWY 3,3CM 7024685924 - Allegro.pl"/>
          <p:cNvPicPr/>
          <p:nvPr/>
        </p:nvPicPr>
        <p:blipFill>
          <a:blip r:embed="rId7" cstate="print"/>
          <a:srcRect/>
          <a:stretch>
            <a:fillRect/>
          </a:stretch>
        </p:blipFill>
        <p:spPr bwMode="auto">
          <a:xfrm>
            <a:off x="7895707" y="4635683"/>
            <a:ext cx="3371850" cy="1905000"/>
          </a:xfrm>
          <a:prstGeom prst="rect">
            <a:avLst/>
          </a:prstGeom>
          <a:noFill/>
          <a:ln w="9525">
            <a:noFill/>
            <a:miter lim="800000"/>
            <a:headEnd/>
            <a:tailEnd/>
          </a:ln>
        </p:spPr>
      </p:pic>
    </p:spTree>
    <p:extLst>
      <p:ext uri="{BB962C8B-B14F-4D97-AF65-F5344CB8AC3E}">
        <p14:creationId xmlns="" xmlns:p14="http://schemas.microsoft.com/office/powerpoint/2010/main" val="9595305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normAutofit/>
          </a:bodyPr>
          <a:lstStyle/>
          <a:p>
            <a:pPr marL="36900" indent="0">
              <a:buNone/>
            </a:pPr>
            <a:r>
              <a:rPr lang="pl-PL" sz="2400" b="1" dirty="0">
                <a:effectLst/>
              </a:rPr>
              <a:t>Wykonanie:</a:t>
            </a:r>
            <a:endParaRPr lang="pl-PL" sz="2400" dirty="0">
              <a:effectLst/>
            </a:endParaRPr>
          </a:p>
          <a:p>
            <a:pPr marL="36900" indent="0">
              <a:buNone/>
            </a:pPr>
            <a:r>
              <a:rPr lang="pl-PL" sz="2400" b="1" dirty="0">
                <a:effectLst/>
              </a:rPr>
              <a:t>1. Podczas spaceru zbierz różne liście, spróbuj je rozpoznać.</a:t>
            </a:r>
            <a:endParaRPr lang="pl-PL" sz="2400" dirty="0">
              <a:effectLst/>
            </a:endParaRPr>
          </a:p>
          <a:p>
            <a:pPr marL="36900" indent="0">
              <a:buNone/>
            </a:pPr>
            <a:r>
              <a:rPr lang="pl-PL" sz="2400" b="1" dirty="0">
                <a:effectLst/>
              </a:rPr>
              <a:t>2. Liście pojedynczo ściśnij między papierem i grubymi książkami.</a:t>
            </a:r>
            <a:endParaRPr lang="pl-PL" sz="2400" dirty="0">
              <a:effectLst/>
            </a:endParaRPr>
          </a:p>
          <a:p>
            <a:pPr marL="36900" indent="0">
              <a:buNone/>
            </a:pPr>
            <a:r>
              <a:rPr lang="pl-PL" sz="2400" b="1" dirty="0">
                <a:effectLst/>
              </a:rPr>
              <a:t>3. Wyprostowane liście przyklej do papieru i podpisz je. Dziurkaczem zrób dziurki w kartkach z naklejonymi liśćmi i włóż je do segregatora.</a:t>
            </a:r>
            <a:endParaRPr lang="pl-PL" sz="2400" dirty="0">
              <a:effectLst/>
            </a:endParaRPr>
          </a:p>
          <a:p>
            <a:pPr marL="36900" indent="0">
              <a:buNone/>
            </a:pPr>
            <a:r>
              <a:rPr lang="pl-PL" sz="2400" b="1" dirty="0">
                <a:effectLst/>
              </a:rPr>
              <a:t>Co się stanie?</a:t>
            </a:r>
            <a:endParaRPr lang="pl-PL" sz="2400" dirty="0">
              <a:effectLst/>
            </a:endParaRPr>
          </a:p>
          <a:p>
            <a:pPr marL="36900" indent="0">
              <a:buNone/>
            </a:pPr>
            <a:r>
              <a:rPr lang="pl-PL" sz="2400" b="1" dirty="0">
                <a:effectLst/>
              </a:rPr>
              <a:t>Teraz masz już własny zielnik z liśćmi z różnych gatunków drzew. Jeśli dobrze je wyprostowałeś i wysuszyłeś, zachowają się na długo.</a:t>
            </a:r>
            <a:endParaRPr lang="pl-PL" sz="2400" dirty="0">
              <a:effectLst/>
            </a:endParaRPr>
          </a:p>
          <a:p>
            <a:endParaRPr lang="pl-PL" sz="2400" dirty="0"/>
          </a:p>
        </p:txBody>
      </p:sp>
    </p:spTree>
    <p:extLst>
      <p:ext uri="{BB962C8B-B14F-4D97-AF65-F5344CB8AC3E}">
        <p14:creationId xmlns="" xmlns:p14="http://schemas.microsoft.com/office/powerpoint/2010/main" val="41658616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dirty="0"/>
          </a:p>
        </p:txBody>
      </p:sp>
      <p:pic>
        <p:nvPicPr>
          <p:cNvPr id="4" name="Obraz 3" descr="TANIO! Zielnik 30 roślin- starannie wykonany. Bytom - Sprzedajemy.pl"/>
          <p:cNvPicPr/>
          <p:nvPr/>
        </p:nvPicPr>
        <p:blipFill rotWithShape="1">
          <a:blip r:embed="rId2" cstate="print"/>
          <a:srcRect b="6218"/>
          <a:stretch/>
        </p:blipFill>
        <p:spPr bwMode="auto">
          <a:xfrm>
            <a:off x="3814201" y="465909"/>
            <a:ext cx="4552950" cy="5647508"/>
          </a:xfrm>
          <a:prstGeom prst="rect">
            <a:avLst/>
          </a:prstGeom>
          <a:noFill/>
          <a:ln w="9525">
            <a:noFill/>
            <a:miter lim="800000"/>
            <a:headEnd/>
            <a:tailEnd/>
          </a:ln>
        </p:spPr>
      </p:pic>
    </p:spTree>
    <p:extLst>
      <p:ext uri="{BB962C8B-B14F-4D97-AF65-F5344CB8AC3E}">
        <p14:creationId xmlns="" xmlns:p14="http://schemas.microsoft.com/office/powerpoint/2010/main" val="23600291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4 - Owocowa zagadka</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normAutofit fontScale="92500" lnSpcReduction="10000"/>
          </a:bodyPr>
          <a:lstStyle/>
          <a:p>
            <a:pPr marL="36900" indent="0">
              <a:buNone/>
            </a:pPr>
            <a:r>
              <a:rPr lang="pl-PL" sz="2100" b="1" dirty="0" smtClean="0">
                <a:solidFill>
                  <a:srgbClr val="FF0000"/>
                </a:solidFill>
              </a:rPr>
              <a:t>Pomoce:</a:t>
            </a:r>
          </a:p>
          <a:p>
            <a:pPr marL="36900" indent="0">
              <a:buNone/>
            </a:pPr>
            <a:r>
              <a:rPr lang="pl-PL" b="1" dirty="0" smtClean="0">
                <a:effectLst/>
              </a:rPr>
              <a:t>- </a:t>
            </a:r>
            <a:r>
              <a:rPr lang="pl-PL" b="1" dirty="0">
                <a:effectLst/>
              </a:rPr>
              <a:t>owoce różnych roślin np. kasztany, orzechy włoskie, orzechy laskowe, jabłka, śliwki, fasola</a:t>
            </a:r>
            <a:endParaRPr lang="pl-PL" dirty="0">
              <a:effectLst/>
            </a:endParaRPr>
          </a:p>
          <a:p>
            <a:pPr marL="36900" indent="0">
              <a:buNone/>
            </a:pPr>
            <a:r>
              <a:rPr lang="pl-PL" b="1" dirty="0">
                <a:solidFill>
                  <a:srgbClr val="FF0000"/>
                </a:solidFill>
                <a:effectLst/>
              </a:rPr>
              <a:t>Wykonanie:</a:t>
            </a:r>
            <a:endParaRPr lang="pl-PL" dirty="0">
              <a:solidFill>
                <a:srgbClr val="FF0000"/>
              </a:solidFill>
              <a:effectLst/>
            </a:endParaRPr>
          </a:p>
          <a:p>
            <a:pPr marL="36900" indent="0">
              <a:buNone/>
            </a:pPr>
            <a:r>
              <a:rPr lang="pl-PL" b="1" dirty="0">
                <a:effectLst/>
              </a:rPr>
              <a:t>Owoce dokładnie obejrzyj z zewnątrz, a następnie poproś dorosłą osobę o poprzecinanie ich.</a:t>
            </a:r>
            <a:endParaRPr lang="pl-PL" dirty="0">
              <a:effectLst/>
            </a:endParaRPr>
          </a:p>
          <a:p>
            <a:pPr marL="36900" indent="0">
              <a:buNone/>
            </a:pPr>
            <a:r>
              <a:rPr lang="pl-PL" b="1" dirty="0">
                <a:solidFill>
                  <a:srgbClr val="FF0000"/>
                </a:solidFill>
                <a:effectLst/>
              </a:rPr>
              <a:t>Co się stanie?</a:t>
            </a:r>
            <a:endParaRPr lang="pl-PL" dirty="0">
              <a:solidFill>
                <a:srgbClr val="FF0000"/>
              </a:solidFill>
              <a:effectLst/>
            </a:endParaRPr>
          </a:p>
          <a:p>
            <a:pPr marL="36900" indent="0">
              <a:buNone/>
            </a:pPr>
            <a:r>
              <a:rPr lang="pl-PL" b="1" dirty="0">
                <a:effectLst/>
              </a:rPr>
              <a:t>Przekonasz się, że w każdym owocu przynajmniej jedno nasienie jest chronione przez skorupkę. </a:t>
            </a:r>
            <a:endParaRPr lang="pl-PL" dirty="0">
              <a:effectLst/>
            </a:endParaRPr>
          </a:p>
          <a:p>
            <a:pPr marL="36900" indent="0">
              <a:buNone/>
            </a:pPr>
            <a:r>
              <a:rPr lang="pl-PL" b="1" dirty="0">
                <a:solidFill>
                  <a:srgbClr val="FF0000"/>
                </a:solidFill>
                <a:effectLst/>
              </a:rPr>
              <a:t>Dlaczego?</a:t>
            </a:r>
            <a:endParaRPr lang="pl-PL" dirty="0">
              <a:solidFill>
                <a:srgbClr val="FF0000"/>
              </a:solidFill>
              <a:effectLst/>
            </a:endParaRPr>
          </a:p>
          <a:p>
            <a:pPr marL="36900" indent="0">
              <a:buNone/>
            </a:pPr>
            <a:r>
              <a:rPr lang="pl-PL" b="1" dirty="0">
                <a:effectLst/>
              </a:rPr>
              <a:t>Owoce to organy roślin wyższych, w których zamknięte jest nasienie. Owoce można by również nazwać ,,kwiatami w stadium dojrzałości nasion''. Płatki korony i pręciki oraz szyjka słupka w stadium owocni spadają. </a:t>
            </a:r>
            <a:endParaRPr lang="pl-PL" dirty="0">
              <a:effectLst/>
            </a:endParaRPr>
          </a:p>
          <a:p>
            <a:endParaRPr lang="pl-PL" dirty="0"/>
          </a:p>
        </p:txBody>
      </p:sp>
    </p:spTree>
    <p:extLst>
      <p:ext uri="{BB962C8B-B14F-4D97-AF65-F5344CB8AC3E}">
        <p14:creationId xmlns="" xmlns:p14="http://schemas.microsoft.com/office/powerpoint/2010/main" val="12561019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r>
              <a:rPr lang="pl-PL" i="1" dirty="0">
                <a:effectLst/>
              </a:rPr>
              <a:t>RODZAJE DRZEW</a:t>
            </a:r>
            <a:endParaRPr lang="pl-PL" dirty="0">
              <a:effectLst/>
            </a:endParaRPr>
          </a:p>
          <a:p>
            <a:r>
              <a:rPr lang="pl-PL" i="1" u="sng" dirty="0">
                <a:effectLst/>
              </a:rPr>
              <a:t>IGLASTE                                                                       LIŚCIASTE</a:t>
            </a:r>
            <a:endParaRPr lang="pl-PL" dirty="0">
              <a:effectLst/>
            </a:endParaRPr>
          </a:p>
          <a:p>
            <a:r>
              <a:rPr lang="pl-PL" dirty="0">
                <a:effectLst/>
              </a:rPr>
              <a:t>- nagonasienne                                           </a:t>
            </a:r>
            <a:r>
              <a:rPr lang="pl-PL" dirty="0" smtClean="0">
                <a:effectLst/>
              </a:rPr>
              <a:t>- </a:t>
            </a:r>
            <a:r>
              <a:rPr lang="pl-PL" dirty="0">
                <a:effectLst/>
              </a:rPr>
              <a:t>okrytonasienne</a:t>
            </a:r>
          </a:p>
          <a:p>
            <a:r>
              <a:rPr lang="pl-PL" dirty="0">
                <a:effectLst/>
              </a:rPr>
              <a:t>- zamiast liści igiełki                              </a:t>
            </a:r>
            <a:r>
              <a:rPr lang="pl-PL" dirty="0" smtClean="0">
                <a:effectLst/>
              </a:rPr>
              <a:t>    - </a:t>
            </a:r>
            <a:r>
              <a:rPr lang="pl-PL" dirty="0">
                <a:effectLst/>
              </a:rPr>
              <a:t>liście różnego kształtu,</a:t>
            </a:r>
          </a:p>
          <a:p>
            <a:r>
              <a:rPr lang="pl-PL" dirty="0">
                <a:effectLst/>
              </a:rPr>
              <a:t>( drobne, szpilkowate, łuskowate)     </a:t>
            </a:r>
            <a:r>
              <a:rPr lang="pl-PL" dirty="0" smtClean="0">
                <a:effectLst/>
              </a:rPr>
              <a:t>      - </a:t>
            </a:r>
            <a:r>
              <a:rPr lang="pl-PL" dirty="0">
                <a:effectLst/>
              </a:rPr>
              <a:t>na zimę zrzucają liście</a:t>
            </a:r>
          </a:p>
          <a:p>
            <a:r>
              <a:rPr lang="pl-PL" dirty="0">
                <a:effectLst/>
              </a:rPr>
              <a:t>- prawie 600 gatunków                         </a:t>
            </a:r>
            <a:r>
              <a:rPr lang="pl-PL" dirty="0" smtClean="0">
                <a:effectLst/>
              </a:rPr>
              <a:t>   -okresowo </a:t>
            </a:r>
            <a:r>
              <a:rPr lang="pl-PL" dirty="0">
                <a:effectLst/>
              </a:rPr>
              <a:t>zielone, </a:t>
            </a:r>
          </a:p>
          <a:p>
            <a:r>
              <a:rPr lang="pl-PL" dirty="0">
                <a:effectLst/>
              </a:rPr>
              <a:t>- rzadko zrzucają igiełki	</a:t>
            </a:r>
            <a:r>
              <a:rPr lang="pl-PL" dirty="0" smtClean="0">
                <a:effectLst/>
              </a:rPr>
              <a:t>                      -jesienią </a:t>
            </a:r>
            <a:r>
              <a:rPr lang="pl-PL" dirty="0">
                <a:effectLst/>
              </a:rPr>
              <a:t>zmieniają </a:t>
            </a:r>
            <a:r>
              <a:rPr lang="pl-PL" dirty="0" smtClean="0">
                <a:effectLst/>
              </a:rPr>
              <a:t>kolor</a:t>
            </a:r>
            <a:endParaRPr lang="pl-PL" dirty="0">
              <a:effectLst/>
            </a:endParaRPr>
          </a:p>
          <a:p>
            <a:r>
              <a:rPr lang="pl-PL" dirty="0">
                <a:effectLst/>
              </a:rPr>
              <a:t>- wiecznie zielone	</a:t>
            </a:r>
            <a:r>
              <a:rPr lang="pl-PL" dirty="0" smtClean="0">
                <a:effectLst/>
              </a:rPr>
              <a:t>                                  </a:t>
            </a:r>
            <a:endParaRPr lang="pl-PL" dirty="0">
              <a:effectLst/>
            </a:endParaRPr>
          </a:p>
          <a:p>
            <a:endParaRPr lang="pl-PL" dirty="0"/>
          </a:p>
        </p:txBody>
      </p:sp>
    </p:spTree>
    <p:extLst>
      <p:ext uri="{BB962C8B-B14F-4D97-AF65-F5344CB8AC3E}">
        <p14:creationId xmlns="" xmlns:p14="http://schemas.microsoft.com/office/powerpoint/2010/main" val="2723560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717149_885447152263452_2133914711373927206_n.jpg?_nc_cat=100&amp;ccb=2&amp;_nc_sid=ae9488&amp;_nc_ohc=swBhFHKEJ5UAX9fY3xH&amp;_nc_ht=scontent.fpoz4-1.fna&amp;oh=5dd5c334b3c9594c244c17f3fbbc8fae&amp;oe=5FCA842F"/>
          <p:cNvPicPr/>
          <p:nvPr/>
        </p:nvPicPr>
        <p:blipFill>
          <a:blip r:embed="rId2" cstate="print"/>
          <a:srcRect/>
          <a:stretch>
            <a:fillRect/>
          </a:stretch>
        </p:blipFill>
        <p:spPr bwMode="auto">
          <a:xfrm rot="10800000">
            <a:off x="3215640" y="996315"/>
            <a:ext cx="5760720" cy="4865370"/>
          </a:xfrm>
          <a:prstGeom prst="rect">
            <a:avLst/>
          </a:prstGeom>
          <a:noFill/>
          <a:ln w="9525">
            <a:noFill/>
            <a:miter lim="800000"/>
            <a:headEnd/>
            <a:tailEnd/>
          </a:ln>
        </p:spPr>
      </p:pic>
    </p:spTree>
    <p:extLst>
      <p:ext uri="{BB962C8B-B14F-4D97-AF65-F5344CB8AC3E}">
        <p14:creationId xmlns="" xmlns:p14="http://schemas.microsoft.com/office/powerpoint/2010/main" val="40330154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Eksperyment 5-Smaczne</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b="1" dirty="0">
                <a:effectLst/>
              </a:rPr>
              <a:t>Pomoce:</a:t>
            </a:r>
            <a:endParaRPr lang="pl-PL" dirty="0">
              <a:effectLst/>
            </a:endParaRPr>
          </a:p>
          <a:p>
            <a:pPr marL="36900" indent="0">
              <a:buNone/>
            </a:pPr>
            <a:r>
              <a:rPr lang="pl-PL" b="1" dirty="0">
                <a:effectLst/>
              </a:rPr>
              <a:t> - jeżyny</a:t>
            </a:r>
            <a:endParaRPr lang="pl-PL" dirty="0">
              <a:effectLst/>
            </a:endParaRPr>
          </a:p>
          <a:p>
            <a:pPr marL="36900" indent="0">
              <a:buNone/>
            </a:pPr>
            <a:r>
              <a:rPr lang="pl-PL" b="1" dirty="0">
                <a:effectLst/>
              </a:rPr>
              <a:t>- </a:t>
            </a:r>
            <a:r>
              <a:rPr lang="pl-PL" b="1" dirty="0" err="1">
                <a:effectLst/>
              </a:rPr>
              <a:t>biojogurt</a:t>
            </a:r>
            <a:endParaRPr lang="pl-PL" dirty="0">
              <a:effectLst/>
            </a:endParaRPr>
          </a:p>
          <a:p>
            <a:pPr marL="36900" indent="0">
              <a:buNone/>
            </a:pPr>
            <a:r>
              <a:rPr lang="pl-PL" b="1" dirty="0">
                <a:effectLst/>
              </a:rPr>
              <a:t>- cukier waniliowy</a:t>
            </a:r>
            <a:endParaRPr lang="pl-PL" dirty="0">
              <a:effectLst/>
            </a:endParaRPr>
          </a:p>
          <a:p>
            <a:pPr marL="36900" indent="0">
              <a:buNone/>
            </a:pPr>
            <a:r>
              <a:rPr lang="pl-PL" b="1" dirty="0" smtClean="0">
                <a:effectLst/>
              </a:rPr>
              <a:t>-miska</a:t>
            </a:r>
            <a:endParaRPr lang="pl-PL" dirty="0">
              <a:effectLst/>
            </a:endParaRPr>
          </a:p>
          <a:p>
            <a:pPr marL="36900" indent="0">
              <a:buNone/>
            </a:pPr>
            <a:r>
              <a:rPr lang="pl-PL" b="1" dirty="0">
                <a:effectLst/>
              </a:rPr>
              <a:t>- łyżka</a:t>
            </a:r>
            <a:endParaRPr lang="pl-PL" dirty="0">
              <a:effectLst/>
            </a:endParaRPr>
          </a:p>
          <a:p>
            <a:endParaRPr lang="pl-PL" dirty="0"/>
          </a:p>
        </p:txBody>
      </p:sp>
      <p:pic>
        <p:nvPicPr>
          <p:cNvPr id="4" name="Obraz 3" descr="JEŻYNA BEZKOLCOWA sadzonki 40-70cm - 3 Letnia Rawa Mazowiecka -  Sprzedajemy.pl"/>
          <p:cNvPicPr/>
          <p:nvPr/>
        </p:nvPicPr>
        <p:blipFill>
          <a:blip r:embed="rId2" cstate="print"/>
          <a:srcRect/>
          <a:stretch>
            <a:fillRect/>
          </a:stretch>
        </p:blipFill>
        <p:spPr bwMode="auto">
          <a:xfrm>
            <a:off x="3824696" y="1732449"/>
            <a:ext cx="1790700" cy="1905000"/>
          </a:xfrm>
          <a:prstGeom prst="rect">
            <a:avLst/>
          </a:prstGeom>
          <a:noFill/>
          <a:ln w="9525">
            <a:noFill/>
            <a:miter lim="800000"/>
            <a:headEnd/>
            <a:tailEnd/>
          </a:ln>
        </p:spPr>
      </p:pic>
      <p:pic>
        <p:nvPicPr>
          <p:cNvPr id="5" name="Obraz 4" descr="Bakoma Jogurt Bio naturalny 140 g - Zakupy online z dostawą do domu -  Carrefour.pl"/>
          <p:cNvPicPr/>
          <p:nvPr/>
        </p:nvPicPr>
        <p:blipFill>
          <a:blip r:embed="rId3" cstate="print"/>
          <a:srcRect/>
          <a:stretch>
            <a:fillRect/>
          </a:stretch>
        </p:blipFill>
        <p:spPr bwMode="auto">
          <a:xfrm>
            <a:off x="6090676" y="1732449"/>
            <a:ext cx="1885950" cy="1962150"/>
          </a:xfrm>
          <a:prstGeom prst="rect">
            <a:avLst/>
          </a:prstGeom>
          <a:noFill/>
          <a:ln w="9525">
            <a:noFill/>
            <a:miter lim="800000"/>
            <a:headEnd/>
            <a:tailEnd/>
          </a:ln>
        </p:spPr>
      </p:pic>
      <p:pic>
        <p:nvPicPr>
          <p:cNvPr id="6" name="Obraz 5" descr="Cukier wanilinowy 16 g - Dodatki do pieczenia od Dr. Oetker"/>
          <p:cNvPicPr/>
          <p:nvPr/>
        </p:nvPicPr>
        <p:blipFill>
          <a:blip r:embed="rId4" cstate="print"/>
          <a:srcRect/>
          <a:stretch>
            <a:fillRect/>
          </a:stretch>
        </p:blipFill>
        <p:spPr bwMode="auto">
          <a:xfrm>
            <a:off x="9101273" y="1880488"/>
            <a:ext cx="1200150" cy="1857375"/>
          </a:xfrm>
          <a:prstGeom prst="rect">
            <a:avLst/>
          </a:prstGeom>
          <a:noFill/>
          <a:ln w="9525">
            <a:noFill/>
            <a:miter lim="800000"/>
            <a:headEnd/>
            <a:tailEnd/>
          </a:ln>
        </p:spPr>
      </p:pic>
      <p:pic>
        <p:nvPicPr>
          <p:cNvPr id="7" name="Obraz 6" descr="Wmf - Szklana Miska Z Łyżkami Do Sałaty - Opinie i atrakcyjne ceny na  Ceneo.pl"/>
          <p:cNvPicPr/>
          <p:nvPr/>
        </p:nvPicPr>
        <p:blipFill>
          <a:blip r:embed="rId5" cstate="print"/>
          <a:srcRect/>
          <a:stretch>
            <a:fillRect/>
          </a:stretch>
        </p:blipFill>
        <p:spPr bwMode="auto">
          <a:xfrm>
            <a:off x="5321072" y="3989206"/>
            <a:ext cx="2333625" cy="2066925"/>
          </a:xfrm>
          <a:prstGeom prst="rect">
            <a:avLst/>
          </a:prstGeom>
          <a:noFill/>
          <a:ln w="9525">
            <a:noFill/>
            <a:miter lim="800000"/>
            <a:headEnd/>
            <a:tailEnd/>
          </a:ln>
        </p:spPr>
      </p:pic>
    </p:spTree>
    <p:extLst>
      <p:ext uri="{BB962C8B-B14F-4D97-AF65-F5344CB8AC3E}">
        <p14:creationId xmlns="" xmlns:p14="http://schemas.microsoft.com/office/powerpoint/2010/main" val="17082572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buNone/>
            </a:pPr>
            <a:r>
              <a:rPr lang="pl-PL" b="1" dirty="0">
                <a:solidFill>
                  <a:srgbClr val="FF0000"/>
                </a:solidFill>
                <a:effectLst/>
              </a:rPr>
              <a:t>Wykonanie:</a:t>
            </a:r>
            <a:endParaRPr lang="pl-PL" dirty="0">
              <a:solidFill>
                <a:srgbClr val="FF0000"/>
              </a:solidFill>
              <a:effectLst/>
            </a:endParaRPr>
          </a:p>
          <a:p>
            <a:pPr marL="36900" indent="0">
              <a:buNone/>
            </a:pPr>
            <a:r>
              <a:rPr lang="pl-PL" b="1" dirty="0">
                <a:effectLst/>
              </a:rPr>
              <a:t>1. Jeżyny dokładnie umyj.</a:t>
            </a:r>
            <a:endParaRPr lang="pl-PL" dirty="0">
              <a:effectLst/>
            </a:endParaRPr>
          </a:p>
          <a:p>
            <a:pPr marL="36900" indent="0">
              <a:buNone/>
            </a:pPr>
            <a:r>
              <a:rPr lang="pl-PL" b="1" dirty="0">
                <a:effectLst/>
              </a:rPr>
              <a:t>2. Wymieszaj je z jogurtem i dodaj cukier waniliowy.</a:t>
            </a:r>
            <a:endParaRPr lang="pl-PL" dirty="0">
              <a:effectLst/>
            </a:endParaRPr>
          </a:p>
          <a:p>
            <a:pPr marL="36900" indent="0">
              <a:buNone/>
            </a:pPr>
            <a:r>
              <a:rPr lang="pl-PL" b="1" dirty="0">
                <a:solidFill>
                  <a:srgbClr val="FF0000"/>
                </a:solidFill>
                <a:effectLst/>
              </a:rPr>
              <a:t>Co się stanie:</a:t>
            </a:r>
            <a:endParaRPr lang="pl-PL" dirty="0">
              <a:solidFill>
                <a:srgbClr val="FF0000"/>
              </a:solidFill>
              <a:effectLst/>
            </a:endParaRPr>
          </a:p>
          <a:p>
            <a:pPr marL="36900" indent="0">
              <a:buNone/>
            </a:pPr>
            <a:r>
              <a:rPr lang="pl-PL" b="1" dirty="0">
                <a:effectLst/>
              </a:rPr>
              <a:t>Dopadnie cię wielki apetyt na Twój jeżynowy jogurt.</a:t>
            </a:r>
            <a:endParaRPr lang="pl-PL" dirty="0">
              <a:effectLst/>
            </a:endParaRPr>
          </a:p>
          <a:p>
            <a:pPr marL="36900" indent="0">
              <a:buNone/>
            </a:pPr>
            <a:r>
              <a:rPr lang="pl-PL" b="1" dirty="0">
                <a:effectLst/>
              </a:rPr>
              <a:t>Hi, hi, hi. </a:t>
            </a:r>
            <a:endParaRPr lang="pl-PL" dirty="0">
              <a:effectLst/>
            </a:endParaRPr>
          </a:p>
          <a:p>
            <a:pPr marL="36900" indent="0">
              <a:buNone/>
            </a:pPr>
            <a:r>
              <a:rPr lang="pl-PL" b="1" dirty="0">
                <a:solidFill>
                  <a:srgbClr val="FF0000"/>
                </a:solidFill>
                <a:effectLst/>
              </a:rPr>
              <a:t>Dlaczego?</a:t>
            </a:r>
            <a:endParaRPr lang="pl-PL" dirty="0">
              <a:solidFill>
                <a:srgbClr val="FF0000"/>
              </a:solidFill>
              <a:effectLst/>
            </a:endParaRPr>
          </a:p>
          <a:p>
            <a:pPr marL="36900" indent="0">
              <a:buNone/>
            </a:pPr>
            <a:r>
              <a:rPr lang="pl-PL" b="1" dirty="0">
                <a:effectLst/>
              </a:rPr>
              <a:t>Jeżyny zawierają dużo witaminy C i prowitaminy A, które wzmacniają siły obronne organizmu. </a:t>
            </a:r>
            <a:endParaRPr lang="pl-PL" dirty="0">
              <a:effectLst/>
            </a:endParaRPr>
          </a:p>
          <a:p>
            <a:endParaRPr lang="pl-PL" dirty="0"/>
          </a:p>
        </p:txBody>
      </p:sp>
    </p:spTree>
    <p:extLst>
      <p:ext uri="{BB962C8B-B14F-4D97-AF65-F5344CB8AC3E}">
        <p14:creationId xmlns="" xmlns:p14="http://schemas.microsoft.com/office/powerpoint/2010/main" val="24998293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6 - Broda na korzeniu</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normAutofit fontScale="77500" lnSpcReduction="20000"/>
          </a:bodyPr>
          <a:lstStyle/>
          <a:p>
            <a:pPr marL="36900" indent="0">
              <a:buNone/>
            </a:pPr>
            <a:r>
              <a:rPr lang="pl-PL" b="1" dirty="0">
                <a:effectLst/>
              </a:rPr>
              <a:t>Pomoce: </a:t>
            </a:r>
            <a:endParaRPr lang="pl-PL" dirty="0">
              <a:effectLst/>
            </a:endParaRPr>
          </a:p>
          <a:p>
            <a:pPr marL="36900" indent="0">
              <a:buNone/>
            </a:pPr>
            <a:r>
              <a:rPr lang="pl-PL" b="1" dirty="0">
                <a:effectLst/>
              </a:rPr>
              <a:t>- cebula</a:t>
            </a:r>
            <a:endParaRPr lang="pl-PL" dirty="0">
              <a:effectLst/>
            </a:endParaRPr>
          </a:p>
          <a:p>
            <a:pPr>
              <a:buFontTx/>
              <a:buChar char="-"/>
            </a:pPr>
            <a:r>
              <a:rPr lang="pl-PL" b="1" dirty="0" smtClean="0">
                <a:effectLst/>
              </a:rPr>
              <a:t>słoik </a:t>
            </a:r>
            <a:r>
              <a:rPr lang="pl-PL" b="1" dirty="0">
                <a:effectLst/>
              </a:rPr>
              <a:t>napełniony </a:t>
            </a:r>
            <a:r>
              <a:rPr lang="pl-PL" b="1" dirty="0" smtClean="0">
                <a:effectLst/>
              </a:rPr>
              <a:t>wodą</a:t>
            </a:r>
          </a:p>
          <a:p>
            <a:pPr>
              <a:buFontTx/>
              <a:buChar char="-"/>
            </a:pPr>
            <a:endParaRPr lang="pl-PL" b="1" dirty="0">
              <a:effectLst/>
            </a:endParaRPr>
          </a:p>
          <a:p>
            <a:pPr>
              <a:buFontTx/>
              <a:buChar char="-"/>
            </a:pPr>
            <a:endParaRPr lang="pl-PL" b="1" dirty="0" smtClean="0">
              <a:solidFill>
                <a:srgbClr val="FF0000"/>
              </a:solidFill>
              <a:effectLst/>
            </a:endParaRPr>
          </a:p>
          <a:p>
            <a:pPr marL="36900" indent="0">
              <a:buNone/>
            </a:pPr>
            <a:r>
              <a:rPr lang="pl-PL" b="1" dirty="0">
                <a:solidFill>
                  <a:srgbClr val="FF0000"/>
                </a:solidFill>
                <a:effectLst/>
              </a:rPr>
              <a:t>Wykonanie:</a:t>
            </a:r>
            <a:endParaRPr lang="pl-PL" dirty="0">
              <a:solidFill>
                <a:srgbClr val="FF0000"/>
              </a:solidFill>
              <a:effectLst/>
            </a:endParaRPr>
          </a:p>
          <a:p>
            <a:pPr marL="36900" indent="0">
              <a:buNone/>
            </a:pPr>
            <a:r>
              <a:rPr lang="pl-PL" b="1" dirty="0">
                <a:effectLst/>
              </a:rPr>
              <a:t>1. Cebulę połóż na otworze słoika tak, aby jej dolna część sięgała do wody.</a:t>
            </a:r>
            <a:endParaRPr lang="pl-PL" dirty="0">
              <a:effectLst/>
            </a:endParaRPr>
          </a:p>
          <a:p>
            <a:pPr marL="36900" indent="0">
              <a:buNone/>
            </a:pPr>
            <a:r>
              <a:rPr lang="pl-PL" b="1" dirty="0">
                <a:effectLst/>
              </a:rPr>
              <a:t>2. Poczekaj kilka tygodni, w tym okresie od czasu do czasu uzupełniaj wyparowaną wodę.</a:t>
            </a:r>
            <a:endParaRPr lang="pl-PL" dirty="0">
              <a:effectLst/>
            </a:endParaRPr>
          </a:p>
          <a:p>
            <a:pPr marL="36900" indent="0">
              <a:buNone/>
            </a:pPr>
            <a:r>
              <a:rPr lang="pl-PL" b="1" dirty="0">
                <a:solidFill>
                  <a:srgbClr val="FF0000"/>
                </a:solidFill>
                <a:effectLst/>
              </a:rPr>
              <a:t>Co się stanie?</a:t>
            </a:r>
            <a:endParaRPr lang="pl-PL" dirty="0">
              <a:solidFill>
                <a:srgbClr val="FF0000"/>
              </a:solidFill>
              <a:effectLst/>
            </a:endParaRPr>
          </a:p>
          <a:p>
            <a:pPr marL="36900" indent="0">
              <a:buNone/>
            </a:pPr>
            <a:r>
              <a:rPr lang="pl-PL" b="1" dirty="0">
                <a:effectLst/>
              </a:rPr>
              <a:t>Z części cebuli, która sięga do wody, wyrosną korzenie.</a:t>
            </a:r>
            <a:endParaRPr lang="pl-PL" dirty="0">
              <a:effectLst/>
            </a:endParaRPr>
          </a:p>
          <a:p>
            <a:pPr marL="36900" indent="0">
              <a:buNone/>
            </a:pPr>
            <a:r>
              <a:rPr lang="pl-PL" b="1" dirty="0">
                <a:solidFill>
                  <a:srgbClr val="FF0000"/>
                </a:solidFill>
                <a:effectLst/>
              </a:rPr>
              <a:t>Dlaczego?</a:t>
            </a:r>
            <a:endParaRPr lang="pl-PL" dirty="0">
              <a:solidFill>
                <a:srgbClr val="FF0000"/>
              </a:solidFill>
              <a:effectLst/>
            </a:endParaRPr>
          </a:p>
          <a:p>
            <a:pPr marL="36900" indent="0">
              <a:buNone/>
            </a:pPr>
            <a:r>
              <a:rPr lang="pl-PL" b="1" dirty="0">
                <a:effectLst/>
              </a:rPr>
              <a:t>Korzenie znajdujące się poniżej pączków cebuli pobierają wodę i rosną. </a:t>
            </a:r>
            <a:endParaRPr lang="pl-PL" dirty="0">
              <a:effectLst/>
            </a:endParaRPr>
          </a:p>
          <a:p>
            <a:pPr>
              <a:buFontTx/>
              <a:buChar char="-"/>
            </a:pPr>
            <a:endParaRPr lang="pl-PL" dirty="0">
              <a:effectLst/>
            </a:endParaRPr>
          </a:p>
          <a:p>
            <a:endParaRPr lang="pl-PL" dirty="0"/>
          </a:p>
        </p:txBody>
      </p:sp>
      <p:pic>
        <p:nvPicPr>
          <p:cNvPr id="4" name="Obraz 3" descr="cebula - 0,5 kg"/>
          <p:cNvPicPr/>
          <p:nvPr/>
        </p:nvPicPr>
        <p:blipFill>
          <a:blip r:embed="rId2" cstate="print"/>
          <a:srcRect/>
          <a:stretch>
            <a:fillRect/>
          </a:stretch>
        </p:blipFill>
        <p:spPr bwMode="auto">
          <a:xfrm>
            <a:off x="3802380" y="1380308"/>
            <a:ext cx="2514600" cy="1676400"/>
          </a:xfrm>
          <a:prstGeom prst="rect">
            <a:avLst/>
          </a:prstGeom>
          <a:noFill/>
          <a:ln w="9525">
            <a:noFill/>
            <a:miter lim="800000"/>
            <a:headEnd/>
            <a:tailEnd/>
          </a:ln>
        </p:spPr>
      </p:pic>
      <p:pic>
        <p:nvPicPr>
          <p:cNvPr id="5" name="Obraz 4" descr="Słoik 315ml DŻEM PRZETWORY + WIECZKO FI66 12SZTUK 7616489765 - Allegro.pl"/>
          <p:cNvPicPr/>
          <p:nvPr/>
        </p:nvPicPr>
        <p:blipFill>
          <a:blip r:embed="rId3" cstate="print"/>
          <a:srcRect/>
          <a:stretch>
            <a:fillRect/>
          </a:stretch>
        </p:blipFill>
        <p:spPr bwMode="auto">
          <a:xfrm>
            <a:off x="7182543" y="1380308"/>
            <a:ext cx="3219450" cy="2103121"/>
          </a:xfrm>
          <a:prstGeom prst="rect">
            <a:avLst/>
          </a:prstGeom>
          <a:noFill/>
          <a:ln w="9525">
            <a:noFill/>
            <a:miter lim="800000"/>
            <a:headEnd/>
            <a:tailEnd/>
          </a:ln>
        </p:spPr>
      </p:pic>
    </p:spTree>
    <p:extLst>
      <p:ext uri="{BB962C8B-B14F-4D97-AF65-F5344CB8AC3E}">
        <p14:creationId xmlns="" xmlns:p14="http://schemas.microsoft.com/office/powerpoint/2010/main" val="35601034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7 - Ziemniaczany labirynt</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b="1" dirty="0">
                <a:effectLst/>
              </a:rPr>
              <a:t>Pomoce:</a:t>
            </a:r>
            <a:endParaRPr lang="pl-PL" dirty="0">
              <a:effectLst/>
            </a:endParaRPr>
          </a:p>
          <a:p>
            <a:pPr marL="36900" indent="0">
              <a:buNone/>
            </a:pPr>
            <a:r>
              <a:rPr lang="pl-PL" b="1" dirty="0">
                <a:effectLst/>
              </a:rPr>
              <a:t>- pudełko po butach z pokrywką</a:t>
            </a:r>
            <a:endParaRPr lang="pl-PL" dirty="0">
              <a:effectLst/>
            </a:endParaRPr>
          </a:p>
          <a:p>
            <a:pPr marL="36900" indent="0">
              <a:buNone/>
            </a:pPr>
            <a:r>
              <a:rPr lang="pl-PL" b="1" dirty="0">
                <a:effectLst/>
              </a:rPr>
              <a:t>- karton</a:t>
            </a:r>
            <a:endParaRPr lang="pl-PL" dirty="0">
              <a:effectLst/>
            </a:endParaRPr>
          </a:p>
          <a:p>
            <a:pPr marL="36900" indent="0">
              <a:buNone/>
            </a:pPr>
            <a:r>
              <a:rPr lang="pl-PL" b="1" dirty="0">
                <a:effectLst/>
              </a:rPr>
              <a:t>- mały, płaski pojemnik napełniony ziemią</a:t>
            </a:r>
            <a:endParaRPr lang="pl-PL" dirty="0">
              <a:effectLst/>
            </a:endParaRPr>
          </a:p>
          <a:p>
            <a:pPr marL="36900" indent="0">
              <a:buNone/>
            </a:pPr>
            <a:r>
              <a:rPr lang="pl-PL" b="1" dirty="0">
                <a:effectLst/>
              </a:rPr>
              <a:t>- stary ziemniak z pędami</a:t>
            </a:r>
            <a:endParaRPr lang="pl-PL" dirty="0">
              <a:effectLst/>
            </a:endParaRPr>
          </a:p>
          <a:p>
            <a:pPr marL="36900" indent="0">
              <a:buNone/>
            </a:pPr>
            <a:r>
              <a:rPr lang="pl-PL" b="1" dirty="0">
                <a:effectLst/>
              </a:rPr>
              <a:t>- taśma klejąca</a:t>
            </a:r>
            <a:endParaRPr lang="pl-PL" dirty="0">
              <a:effectLst/>
            </a:endParaRPr>
          </a:p>
          <a:p>
            <a:endParaRPr lang="pl-PL" dirty="0"/>
          </a:p>
        </p:txBody>
      </p:sp>
      <p:pic>
        <p:nvPicPr>
          <p:cNvPr id="4" name="Obraz 3" descr="https://scontent.fpoz4-1.fna.fbcdn.net/v/t1.15752-9/123725216_847723969337414_7720528629834343171_n.jpg?_nc_cat=105&amp;ccb=2&amp;_nc_sid=ae9488&amp;_nc_ohc=w7TpWjkXvcwAX-GHrqO&amp;_nc_ht=scontent.fpoz4-1.fna&amp;oh=5e26f9195d9eb5ff9289386944f547d4&amp;oe=5FC87A53"/>
          <p:cNvPicPr/>
          <p:nvPr/>
        </p:nvPicPr>
        <p:blipFill>
          <a:blip r:embed="rId2" cstate="print"/>
          <a:srcRect/>
          <a:stretch>
            <a:fillRect/>
          </a:stretch>
        </p:blipFill>
        <p:spPr bwMode="auto">
          <a:xfrm>
            <a:off x="6011091" y="1580050"/>
            <a:ext cx="5760720" cy="4072890"/>
          </a:xfrm>
          <a:prstGeom prst="rect">
            <a:avLst/>
          </a:prstGeom>
          <a:noFill/>
          <a:ln w="9525">
            <a:noFill/>
            <a:miter lim="800000"/>
            <a:headEnd/>
            <a:tailEnd/>
          </a:ln>
        </p:spPr>
      </p:pic>
    </p:spTree>
    <p:extLst>
      <p:ext uri="{BB962C8B-B14F-4D97-AF65-F5344CB8AC3E}">
        <p14:creationId xmlns="" xmlns:p14="http://schemas.microsoft.com/office/powerpoint/2010/main" val="3945275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856220" y="609600"/>
            <a:ext cx="10353762" cy="4058751"/>
          </a:xfrm>
        </p:spPr>
        <p:txBody>
          <a:bodyPr/>
          <a:lstStyle/>
          <a:p>
            <a:pPr marL="36900" indent="0">
              <a:buNone/>
            </a:pPr>
            <a:r>
              <a:rPr lang="pl-PL" sz="2400" b="1" dirty="0">
                <a:effectLst/>
              </a:rPr>
              <a:t>Co się stanie?</a:t>
            </a:r>
            <a:endParaRPr lang="pl-PL" sz="2400" dirty="0">
              <a:effectLst/>
            </a:endParaRPr>
          </a:p>
          <a:p>
            <a:pPr marL="36900" indent="0">
              <a:buNone/>
            </a:pPr>
            <a:r>
              <a:rPr lang="pl-PL" sz="2400" b="1" dirty="0">
                <a:effectLst/>
              </a:rPr>
              <a:t>Po kilku dniach białe pędy ziemniaków zaczną wić się przez labirynt do wywierconego otworu, a stamtąd na zewnątrz. Tutaj, przy świetle, pędy zrobią się zielone i wypuszczą liście. Dobrą zabawą jest również ,,labiryntowy wyścig''. Który ziemniak pierwszy dotrze do otworu? Twój, czy Twoich rodziców?</a:t>
            </a:r>
            <a:endParaRPr lang="pl-PL" sz="2400" dirty="0">
              <a:effectLst/>
            </a:endParaRPr>
          </a:p>
          <a:p>
            <a:endParaRPr lang="pl-PL" dirty="0"/>
          </a:p>
        </p:txBody>
      </p:sp>
      <p:pic>
        <p:nvPicPr>
          <p:cNvPr id="4" name="Obraz 3" descr="https://scontent.fpoz4-1.fna.fbcdn.net/v/t1.15752-9/123812377_362244215227224_4056661924416345156_n.jpg?_nc_cat=106&amp;ccb=2&amp;_nc_sid=ae9488&amp;_nc_ohc=_ImfByWgSqoAX-old8t&amp;_nc_ht=scontent.fpoz4-1.fna&amp;oh=608a16b6f077f45e04344e5e75770d6c&amp;oe=5FC98D83"/>
          <p:cNvPicPr/>
          <p:nvPr/>
        </p:nvPicPr>
        <p:blipFill>
          <a:blip r:embed="rId2" cstate="print"/>
          <a:srcRect/>
          <a:stretch>
            <a:fillRect/>
          </a:stretch>
        </p:blipFill>
        <p:spPr bwMode="auto">
          <a:xfrm>
            <a:off x="4191000" y="2756717"/>
            <a:ext cx="5760720" cy="4009390"/>
          </a:xfrm>
          <a:prstGeom prst="rect">
            <a:avLst/>
          </a:prstGeom>
          <a:noFill/>
          <a:ln w="9525">
            <a:noFill/>
            <a:miter lim="800000"/>
            <a:headEnd/>
            <a:tailEnd/>
          </a:ln>
        </p:spPr>
      </p:pic>
    </p:spTree>
    <p:extLst>
      <p:ext uri="{BB962C8B-B14F-4D97-AF65-F5344CB8AC3E}">
        <p14:creationId xmlns="" xmlns:p14="http://schemas.microsoft.com/office/powerpoint/2010/main" val="36207382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C:\Users\monika\Downloads\123913862_409672960030088_6683244163484487929_n.jpg"/>
          <p:cNvPicPr/>
          <p:nvPr/>
        </p:nvPicPr>
        <p:blipFill>
          <a:blip r:embed="rId2" cstate="print"/>
          <a:srcRect/>
          <a:stretch>
            <a:fillRect/>
          </a:stretch>
        </p:blipFill>
        <p:spPr bwMode="auto">
          <a:xfrm>
            <a:off x="3433354" y="383177"/>
            <a:ext cx="5760720" cy="6158095"/>
          </a:xfrm>
          <a:prstGeom prst="rect">
            <a:avLst/>
          </a:prstGeom>
          <a:noFill/>
          <a:ln w="9525">
            <a:noFill/>
            <a:miter lim="800000"/>
            <a:headEnd/>
            <a:tailEnd/>
          </a:ln>
        </p:spPr>
      </p:pic>
    </p:spTree>
    <p:extLst>
      <p:ext uri="{BB962C8B-B14F-4D97-AF65-F5344CB8AC3E}">
        <p14:creationId xmlns="" xmlns:p14="http://schemas.microsoft.com/office/powerpoint/2010/main" val="18992521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8 - Świadectwo dojrzewania</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732013_1054173698337560_6522186691871437659_n.jpg?_nc_cat=109&amp;ccb=2&amp;_nc_sid=ae9488&amp;_nc_ohc=BOU6WYusJtMAX8FzRjF&amp;_nc_ht=scontent.fpoz4-1.fna&amp;oh=ccad184933d011129c12bb9725c940cf&amp;oe=5FCB5CE0"/>
          <p:cNvPicPr/>
          <p:nvPr/>
        </p:nvPicPr>
        <p:blipFill>
          <a:blip r:embed="rId2" cstate="print"/>
          <a:srcRect/>
          <a:stretch>
            <a:fillRect/>
          </a:stretch>
        </p:blipFill>
        <p:spPr bwMode="auto">
          <a:xfrm>
            <a:off x="913795" y="1305729"/>
            <a:ext cx="3223141" cy="5225426"/>
          </a:xfrm>
          <a:prstGeom prst="rect">
            <a:avLst/>
          </a:prstGeom>
          <a:noFill/>
          <a:ln w="9525">
            <a:noFill/>
            <a:miter lim="800000"/>
            <a:headEnd/>
            <a:tailEnd/>
          </a:ln>
        </p:spPr>
      </p:pic>
      <p:pic>
        <p:nvPicPr>
          <p:cNvPr id="5" name="Obraz 4" descr="https://scontent.fpoz4-1.fna.fbcdn.net/v/t1.15752-9/123755499_1921491351350064_8616521302890640548_n.jpg?_nc_cat=106&amp;ccb=2&amp;_nc_sid=ae9488&amp;_nc_ohc=26gb7h9MZGsAX9FsSxd&amp;_nc_ht=scontent.fpoz4-1.fna&amp;oh=7052a018783224224bb7333e32ad9708&amp;oe=5FCBF613"/>
          <p:cNvPicPr/>
          <p:nvPr/>
        </p:nvPicPr>
        <p:blipFill>
          <a:blip r:embed="rId3" cstate="print"/>
          <a:srcRect/>
          <a:stretch>
            <a:fillRect/>
          </a:stretch>
        </p:blipFill>
        <p:spPr bwMode="auto">
          <a:xfrm>
            <a:off x="4931229" y="2238782"/>
            <a:ext cx="5760720" cy="2554605"/>
          </a:xfrm>
          <a:prstGeom prst="rect">
            <a:avLst/>
          </a:prstGeom>
          <a:noFill/>
          <a:ln w="9525">
            <a:noFill/>
            <a:miter lim="800000"/>
            <a:headEnd/>
            <a:tailEnd/>
          </a:ln>
        </p:spPr>
      </p:pic>
    </p:spTree>
    <p:extLst>
      <p:ext uri="{BB962C8B-B14F-4D97-AF65-F5344CB8AC3E}">
        <p14:creationId xmlns="" xmlns:p14="http://schemas.microsoft.com/office/powerpoint/2010/main" val="12512553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a:solidFill>
                  <a:srgbClr val="FF0000"/>
                </a:solidFill>
                <a:effectLst/>
              </a:rPr>
              <a:t>EKSPERYMENT 9 - Poruszający się zapach</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732014_467448784225989_6767174893751239518_n.jpg?_nc_cat=103&amp;ccb=2&amp;_nc_sid=ae9488&amp;_nc_ohc=ktUA6GTO2E8AX91llVy&amp;_nc_ht=scontent.fpoz4-1.fna&amp;oh=6f0925825461df08be30c2d55df896a9&amp;oe=5FCB3C65"/>
          <p:cNvPicPr/>
          <p:nvPr/>
        </p:nvPicPr>
        <p:blipFill>
          <a:blip r:embed="rId2" cstate="print"/>
          <a:srcRect/>
          <a:stretch>
            <a:fillRect/>
          </a:stretch>
        </p:blipFill>
        <p:spPr bwMode="auto">
          <a:xfrm>
            <a:off x="3697996" y="1428205"/>
            <a:ext cx="4583855" cy="5311634"/>
          </a:xfrm>
          <a:prstGeom prst="rect">
            <a:avLst/>
          </a:prstGeom>
          <a:noFill/>
          <a:ln w="9525">
            <a:noFill/>
            <a:miter lim="800000"/>
            <a:headEnd/>
            <a:tailEnd/>
          </a:ln>
        </p:spPr>
      </p:pic>
    </p:spTree>
    <p:extLst>
      <p:ext uri="{BB962C8B-B14F-4D97-AF65-F5344CB8AC3E}">
        <p14:creationId xmlns="" xmlns:p14="http://schemas.microsoft.com/office/powerpoint/2010/main" val="27797132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b="1" dirty="0">
                <a:solidFill>
                  <a:srgbClr val="FF0000"/>
                </a:solidFill>
                <a:effectLst/>
              </a:rPr>
              <a:t>EKSPERYMENT 10 - Zatkaj nos</a:t>
            </a:r>
            <a:r>
              <a:rPr lang="pl-PL" dirty="0">
                <a:solidFill>
                  <a:srgbClr val="FF0000"/>
                </a:solidFill>
                <a:effectLst/>
              </a:rPr>
              <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https://scontent.fpoz4-1.fna.fbcdn.net/v/t1.15752-9/123841672_413595019642969_7414567056883080306_n.jpg?_nc_cat=101&amp;ccb=2&amp;_nc_sid=ae9488&amp;_nc_ohc=6-pomtcmPxgAX_iU6Lo&amp;_nc_ht=scontent.fpoz4-1.fna&amp;oh=6425b34348b8cf366aaf5ccb0f6f833f&amp;oe=5FC90ECC"/>
          <p:cNvPicPr/>
          <p:nvPr/>
        </p:nvPicPr>
        <p:blipFill>
          <a:blip r:embed="rId2" cstate="print"/>
          <a:srcRect/>
          <a:stretch>
            <a:fillRect/>
          </a:stretch>
        </p:blipFill>
        <p:spPr bwMode="auto">
          <a:xfrm>
            <a:off x="1813561" y="1732449"/>
            <a:ext cx="3690256" cy="4720602"/>
          </a:xfrm>
          <a:prstGeom prst="rect">
            <a:avLst/>
          </a:prstGeom>
          <a:noFill/>
          <a:ln w="9525">
            <a:noFill/>
            <a:miter lim="800000"/>
            <a:headEnd/>
            <a:tailEnd/>
          </a:ln>
        </p:spPr>
      </p:pic>
      <p:pic>
        <p:nvPicPr>
          <p:cNvPr id="5" name="Obraz 4" descr="https://scontent.fpoz4-1.fna.fbcdn.net/v/t1.15752-9/123950743_1228656644172530_1478449446974852528_n.jpg?_nc_cat=106&amp;ccb=2&amp;_nc_sid=ae9488&amp;_nc_ohc=1nsPHP8Cb3oAX8UN0QO&amp;_nc_ht=scontent.fpoz4-1.fna&amp;oh=a373a3d269fd0df198d4da2f4b47c5f5&amp;oe=5FC98AE5"/>
          <p:cNvPicPr/>
          <p:nvPr/>
        </p:nvPicPr>
        <p:blipFill>
          <a:blip r:embed="rId3" cstate="print"/>
          <a:srcRect/>
          <a:stretch>
            <a:fillRect/>
          </a:stretch>
        </p:blipFill>
        <p:spPr bwMode="auto">
          <a:xfrm>
            <a:off x="5810795" y="2255928"/>
            <a:ext cx="5760720" cy="2577465"/>
          </a:xfrm>
          <a:prstGeom prst="rect">
            <a:avLst/>
          </a:prstGeom>
          <a:noFill/>
          <a:ln w="9525">
            <a:noFill/>
            <a:miter lim="800000"/>
            <a:headEnd/>
            <a:tailEnd/>
          </a:ln>
        </p:spPr>
      </p:pic>
    </p:spTree>
    <p:extLst>
      <p:ext uri="{BB962C8B-B14F-4D97-AF65-F5344CB8AC3E}">
        <p14:creationId xmlns="" xmlns:p14="http://schemas.microsoft.com/office/powerpoint/2010/main" val="4603826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pic>
        <p:nvPicPr>
          <p:cNvPr id="4" name="Symbol zastępczy zawartości 3" descr="Drzewa iglaste - plansza dydaktyczna"/>
          <p:cNvPicPr>
            <a:picLocks noGrp="1"/>
          </p:cNvPicPr>
          <p:nvPr>
            <p:ph idx="1"/>
          </p:nvPr>
        </p:nvPicPr>
        <p:blipFill>
          <a:blip r:embed="rId2" cstate="print"/>
          <a:srcRect/>
          <a:stretch>
            <a:fillRect/>
          </a:stretch>
        </p:blipFill>
        <p:spPr bwMode="auto">
          <a:xfrm>
            <a:off x="4105072" y="286340"/>
            <a:ext cx="4669277" cy="5190332"/>
          </a:xfrm>
          <a:prstGeom prst="rect">
            <a:avLst/>
          </a:prstGeom>
          <a:noFill/>
          <a:ln w="9525">
            <a:noFill/>
            <a:miter lim="800000"/>
            <a:headEnd/>
            <a:tailEnd/>
          </a:ln>
        </p:spPr>
      </p:pic>
      <p:sp>
        <p:nvSpPr>
          <p:cNvPr id="5" name="pole tekstowe 4"/>
          <p:cNvSpPr txBox="1"/>
          <p:nvPr/>
        </p:nvSpPr>
        <p:spPr>
          <a:xfrm>
            <a:off x="913795" y="4580709"/>
            <a:ext cx="10964696" cy="2031325"/>
          </a:xfrm>
          <a:prstGeom prst="rect">
            <a:avLst/>
          </a:prstGeom>
          <a:noFill/>
        </p:spPr>
        <p:txBody>
          <a:bodyPr wrap="square" rtlCol="0">
            <a:spAutoFit/>
          </a:bodyPr>
          <a:lstStyle/>
          <a:p>
            <a:endParaRPr lang="pl-PL" dirty="0" smtClean="0"/>
          </a:p>
          <a:p>
            <a:endParaRPr lang="pl-PL" dirty="0" smtClean="0"/>
          </a:p>
          <a:p>
            <a:endParaRPr lang="pl-PL" dirty="0" smtClean="0"/>
          </a:p>
          <a:p>
            <a:endParaRPr lang="pl-PL" dirty="0" smtClean="0"/>
          </a:p>
          <a:p>
            <a:endParaRPr lang="pl-PL" dirty="0" smtClean="0"/>
          </a:p>
          <a:p>
            <a:r>
              <a:rPr lang="pl-PL" dirty="0" smtClean="0"/>
              <a:t>*</a:t>
            </a:r>
            <a:r>
              <a:rPr lang="pl-PL" dirty="0"/>
              <a:t>Omówienie wyglądu drzew , nazywanie owoców.</a:t>
            </a:r>
          </a:p>
          <a:p>
            <a:r>
              <a:rPr lang="pl-PL" dirty="0"/>
              <a:t>*Wyodrębnienie pierwszej i ostatniej głoski, podział </a:t>
            </a:r>
            <a:r>
              <a:rPr lang="pl-PL" dirty="0" smtClean="0"/>
              <a:t>nazwy </a:t>
            </a:r>
            <a:r>
              <a:rPr lang="pl-PL" dirty="0"/>
              <a:t>drzewa na sylaby</a:t>
            </a:r>
          </a:p>
        </p:txBody>
      </p:sp>
    </p:spTree>
    <p:extLst>
      <p:ext uri="{BB962C8B-B14F-4D97-AF65-F5344CB8AC3E}">
        <p14:creationId xmlns="" xmlns:p14="http://schemas.microsoft.com/office/powerpoint/2010/main" val="6859417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solidFill>
                  <a:srgbClr val="FF0000"/>
                </a:solidFill>
                <a:effectLst/>
              </a:rPr>
              <a:t>Jesień – bajka relaksacyjna</a:t>
            </a:r>
            <a:endParaRPr lang="pl-PL" dirty="0">
              <a:solidFill>
                <a:srgbClr val="FF0000"/>
              </a:solidFill>
            </a:endParaRPr>
          </a:p>
        </p:txBody>
      </p:sp>
      <p:sp>
        <p:nvSpPr>
          <p:cNvPr id="3" name="Symbol zastępczy zawartości 2"/>
          <p:cNvSpPr>
            <a:spLocks noGrp="1"/>
          </p:cNvSpPr>
          <p:nvPr>
            <p:ph idx="1"/>
          </p:nvPr>
        </p:nvSpPr>
        <p:spPr/>
        <p:txBody>
          <a:bodyPr>
            <a:normAutofit fontScale="92500" lnSpcReduction="20000"/>
          </a:bodyPr>
          <a:lstStyle/>
          <a:p>
            <a:pPr marL="36900" indent="0">
              <a:buNone/>
            </a:pPr>
            <a:r>
              <a:rPr lang="pl-PL" dirty="0">
                <a:effectLst/>
              </a:rPr>
              <a:t>Wszystkie listki kołysały się na wietrze. Lekko wyginały do słońca. Prężyły całą powierzchnią jak kot na zapiecku, a potem opadały w dół. Część z nich była już trochę żółta i delikatnie czerwona. Inne pozostawały prawie całe zielone. Czasem złocił im się czubek, niekiedy fragment przy łodydze. Póki co trzymały się mocno drzewa i ani myślały o spadaniu.</a:t>
            </a:r>
          </a:p>
          <a:p>
            <a:pPr marL="36900" indent="0">
              <a:buNone/>
            </a:pPr>
            <a:r>
              <a:rPr lang="pl-PL" dirty="0">
                <a:effectLst/>
              </a:rPr>
              <a:t>Piękna jesienna pogoda rozpieszczała tego roku rośliny. Prawdziwa Złota Polska Jesień. Rześkie powietrze: trochę owocowe, trochę kwiatowe. Pachniało pełnią i słońcem, dojrzałą ziemią i suchą trawą, skoszonym zbożem.</a:t>
            </a:r>
          </a:p>
          <a:p>
            <a:pPr marL="36900" indent="0">
              <a:buNone/>
            </a:pPr>
            <a:r>
              <a:rPr lang="pl-PL" dirty="0">
                <a:effectLst/>
              </a:rPr>
              <a:t>Ranek budził rześkim świtem, południe opalało dojrzałe buzie czerwonych jabłek, perłowych gruszek i pękatych złotych dyń. Nawet zielone kabaczki i kapusta trochę się złociły. Wieczór przynosił spokojny i głęboki sen.</a:t>
            </a:r>
          </a:p>
          <a:p>
            <a:pPr marL="36900" indent="0">
              <a:buNone/>
            </a:pPr>
            <a:r>
              <a:rPr lang="pl-PL" dirty="0" smtClean="0">
                <a:effectLst/>
              </a:rPr>
              <a:t>– </a:t>
            </a:r>
            <a:r>
              <a:rPr lang="pl-PL" dirty="0">
                <a:effectLst/>
              </a:rPr>
              <a:t>Ech, ech, a niech tak zostanie na zawsze – wzdychały napęczniałe winogrona.</a:t>
            </a:r>
          </a:p>
          <a:p>
            <a:pPr marL="36900" indent="0">
              <a:buNone/>
            </a:pPr>
            <a:r>
              <a:rPr lang="pl-PL" dirty="0">
                <a:effectLst/>
              </a:rPr>
              <a:t>– </a:t>
            </a:r>
            <a:r>
              <a:rPr lang="pl-PL" dirty="0" smtClean="0">
                <a:effectLst/>
              </a:rPr>
              <a:t> </a:t>
            </a:r>
            <a:r>
              <a:rPr lang="pl-PL" dirty="0">
                <a:effectLst/>
              </a:rPr>
              <a:t>O </a:t>
            </a:r>
            <a:r>
              <a:rPr lang="pl-PL" dirty="0" err="1">
                <a:effectLst/>
              </a:rPr>
              <a:t>cho</a:t>
            </a:r>
            <a:r>
              <a:rPr lang="pl-PL" dirty="0">
                <a:effectLst/>
              </a:rPr>
              <a:t> </a:t>
            </a:r>
            <a:r>
              <a:rPr lang="pl-PL" dirty="0" err="1">
                <a:effectLst/>
              </a:rPr>
              <a:t>cho</a:t>
            </a:r>
            <a:r>
              <a:rPr lang="pl-PL" dirty="0">
                <a:effectLst/>
              </a:rPr>
              <a:t>, o </a:t>
            </a:r>
            <a:r>
              <a:rPr lang="pl-PL" dirty="0" err="1">
                <a:effectLst/>
              </a:rPr>
              <a:t>cho</a:t>
            </a:r>
            <a:r>
              <a:rPr lang="pl-PL" dirty="0">
                <a:effectLst/>
              </a:rPr>
              <a:t> </a:t>
            </a:r>
            <a:r>
              <a:rPr lang="pl-PL" dirty="0" err="1">
                <a:effectLst/>
              </a:rPr>
              <a:t>cho</a:t>
            </a:r>
            <a:r>
              <a:rPr lang="pl-PL" dirty="0">
                <a:effectLst/>
              </a:rPr>
              <a:t> – to mi raj, to mi kraj – mruczał wiatr i przeganiał złe, ciemne chmury z nieba.- Chodźcie tu obłoczki, chodźcie tu, malutkie – zapraszał.</a:t>
            </a:r>
          </a:p>
          <a:p>
            <a:endParaRPr lang="pl-PL" dirty="0"/>
          </a:p>
        </p:txBody>
      </p:sp>
    </p:spTree>
    <p:extLst>
      <p:ext uri="{BB962C8B-B14F-4D97-AF65-F5344CB8AC3E}">
        <p14:creationId xmlns="" xmlns:p14="http://schemas.microsoft.com/office/powerpoint/2010/main" val="382276993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fontScale="92500" lnSpcReduction="20000"/>
          </a:bodyPr>
          <a:lstStyle/>
          <a:p>
            <a:pPr marL="36900" indent="0">
              <a:buNone/>
            </a:pPr>
            <a:r>
              <a:rPr lang="pl-PL" dirty="0">
                <a:effectLst/>
              </a:rPr>
              <a:t>Słońce świeciło jasno i wesoło, ale spokojniej niż latem. Jego promienie nie przekłuwały na wylot, tylko dotykały i głaskały. Grzały przyjemnym ciepłem. Kula słoneczna przetaczała się po niebie od wschodu do zachodu, od rana do wieczora, aż po zmrok. Jak wesoła piłka wolno turlała się, omijając roztrzepane obłoczki albo głaszcząc je po główkach i pleckach. Te spały lub goniły się po błękitnym niebie, bawiły w berka, jedne chowały za drugimi. Lubiły się przebierać. Udawały jakieś  postacie. Dorabiały sobie kulfoniaste nosy, brody i wąsy. Poprawiały włosy, zaplatały w końskie ogony i koczki. Robiły loczki. Nakładały binokle albo okulary.</a:t>
            </a:r>
          </a:p>
          <a:p>
            <a:pPr marL="36900" indent="0">
              <a:buNone/>
            </a:pPr>
            <a:r>
              <a:rPr lang="pl-PL" dirty="0">
                <a:effectLst/>
              </a:rPr>
              <a:t>– </a:t>
            </a:r>
            <a:r>
              <a:rPr lang="pl-PL" dirty="0" smtClean="0">
                <a:effectLst/>
              </a:rPr>
              <a:t>Ot </a:t>
            </a:r>
            <a:r>
              <a:rPr lang="pl-PL" dirty="0">
                <a:effectLst/>
              </a:rPr>
              <a:t>zabawa, wesołe maluchy –  mruczało uśmiechnięte słońce i przeglądało się w stawie, </a:t>
            </a:r>
            <a:r>
              <a:rPr lang="pl-PL" dirty="0" smtClean="0">
                <a:effectLst/>
              </a:rPr>
              <a:t>sprawdzając, czy </a:t>
            </a:r>
            <a:r>
              <a:rPr lang="pl-PL" dirty="0">
                <a:effectLst/>
              </a:rPr>
              <a:t>psotne chmurki nie dorobiły mu czegoś za plecami.</a:t>
            </a:r>
          </a:p>
          <a:p>
            <a:pPr marL="36900" indent="0">
              <a:buNone/>
            </a:pPr>
            <a:r>
              <a:rPr lang="pl-PL" dirty="0">
                <a:effectLst/>
              </a:rPr>
              <a:t>– </a:t>
            </a:r>
            <a:r>
              <a:rPr lang="pl-PL" dirty="0" smtClean="0">
                <a:effectLst/>
              </a:rPr>
              <a:t> </a:t>
            </a:r>
            <a:r>
              <a:rPr lang="pl-PL" dirty="0">
                <a:effectLst/>
              </a:rPr>
              <a:t>Ładnie, ładnie – kołysało się zadowolone.</a:t>
            </a:r>
          </a:p>
          <a:p>
            <a:pPr marL="36900" indent="0">
              <a:buNone/>
            </a:pPr>
            <a:r>
              <a:rPr lang="pl-PL" dirty="0">
                <a:effectLst/>
              </a:rPr>
              <a:t>Srebrzysta woda falowała powoli. Od czasu do czasu wyskoczyła z niej jakaś rybka, przepłynęła żabka albo wodny owad. Przybrzeżne trawy szumiały odważnie. Wysokie i barczyste strzegły stawu. Oddzielały od łąki, lasu i pola. Szeleszcząc i trzeszcząc omiatały brzegi.</a:t>
            </a:r>
          </a:p>
          <a:p>
            <a:pPr marL="36900" indent="0">
              <a:buNone/>
            </a:pPr>
            <a:r>
              <a:rPr lang="pl-PL" dirty="0">
                <a:effectLst/>
              </a:rPr>
              <a:t>W lesie zwierzęta przygotowywały się do zimy. Wiewiórki ukrywały w norkach orzechy, ptaki ścieliły ciepłym puchem gniazdka. Misie ziewały sennie, dziki i sarny szukały bezpiecznego </a:t>
            </a:r>
            <a:r>
              <a:rPr lang="pl-PL" dirty="0" smtClean="0">
                <a:effectLst/>
              </a:rPr>
              <a:t>schronienia </a:t>
            </a:r>
            <a:r>
              <a:rPr lang="pl-PL" dirty="0">
                <a:effectLst/>
              </a:rPr>
              <a:t>i pełnej spiżarni. Wszyscy uwijali się przy swoich domkach, dziuplach i kryjówkach.</a:t>
            </a:r>
          </a:p>
          <a:p>
            <a:r>
              <a:rPr lang="pl-PL" dirty="0">
                <a:effectLst/>
              </a:rPr>
              <a:t>Prawdziwa Złota Polska Jesień.</a:t>
            </a:r>
          </a:p>
          <a:p>
            <a:endParaRPr lang="pl-PL" dirty="0"/>
          </a:p>
        </p:txBody>
      </p:sp>
    </p:spTree>
    <p:extLst>
      <p:ext uri="{BB962C8B-B14F-4D97-AF65-F5344CB8AC3E}">
        <p14:creationId xmlns="" xmlns:p14="http://schemas.microsoft.com/office/powerpoint/2010/main" val="31906923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jesień bajka"/>
          <p:cNvPicPr/>
          <p:nvPr/>
        </p:nvPicPr>
        <p:blipFill>
          <a:blip r:embed="rId2" cstate="print"/>
          <a:srcRect/>
          <a:stretch>
            <a:fillRect/>
          </a:stretch>
        </p:blipFill>
        <p:spPr bwMode="auto">
          <a:xfrm>
            <a:off x="2865121" y="1045029"/>
            <a:ext cx="6328954" cy="4346801"/>
          </a:xfrm>
          <a:prstGeom prst="rect">
            <a:avLst/>
          </a:prstGeom>
          <a:noFill/>
          <a:ln w="9525">
            <a:noFill/>
            <a:miter lim="800000"/>
            <a:headEnd/>
            <a:tailEnd/>
          </a:ln>
        </p:spPr>
      </p:pic>
    </p:spTree>
    <p:extLst>
      <p:ext uri="{BB962C8B-B14F-4D97-AF65-F5344CB8AC3E}">
        <p14:creationId xmlns="" xmlns:p14="http://schemas.microsoft.com/office/powerpoint/2010/main" val="9327120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WARTO OBEJRZEĆ:</a:t>
            </a: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dirty="0">
                <a:solidFill>
                  <a:srgbClr val="FF0000"/>
                </a:solidFill>
                <a:effectLst/>
              </a:rPr>
              <a:t>FILM EDUKACYJNY DLA DZIECI - </a:t>
            </a:r>
          </a:p>
          <a:p>
            <a:pPr marL="36900" indent="0">
              <a:buNone/>
            </a:pPr>
            <a:r>
              <a:rPr lang="pl-PL" dirty="0">
                <a:effectLst/>
              </a:rPr>
              <a:t>Jesień - dlaczego liście zmieniają kolor i spadają z drzew</a:t>
            </a:r>
            <a:r>
              <a:rPr lang="pl-PL" dirty="0" smtClean="0">
                <a:effectLst/>
              </a:rPr>
              <a:t>?</a:t>
            </a:r>
          </a:p>
          <a:p>
            <a:pPr marL="36900" indent="0">
              <a:buNone/>
            </a:pPr>
            <a:r>
              <a:rPr lang="pl-PL" b="1" dirty="0" smtClean="0">
                <a:effectLst/>
                <a:hlinkClick r:id="rId2"/>
              </a:rPr>
              <a:t>https://www.youtube.com/watch?v=jBpVLrsm3xc</a:t>
            </a:r>
            <a:endParaRPr lang="pl-PL" b="1" dirty="0">
              <a:effectLst/>
            </a:endParaRPr>
          </a:p>
          <a:p>
            <a:endParaRPr lang="pl-PL" dirty="0"/>
          </a:p>
        </p:txBody>
      </p:sp>
    </p:spTree>
    <p:extLst>
      <p:ext uri="{BB962C8B-B14F-4D97-AF65-F5344CB8AC3E}">
        <p14:creationId xmlns="" xmlns:p14="http://schemas.microsoft.com/office/powerpoint/2010/main" val="279325823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solidFill>
                  <a:srgbClr val="FF0000"/>
                </a:solidFill>
                <a:effectLst/>
              </a:rPr>
              <a:t>Zadania do wykonania:</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dirty="0">
                <a:effectLst/>
              </a:rPr>
              <a:t>- wykonaj kilka eksperymentów - zrób zdjęcie i wyślij do mnie</a:t>
            </a:r>
          </a:p>
          <a:p>
            <a:pPr marL="36900" indent="0">
              <a:buNone/>
            </a:pPr>
            <a:r>
              <a:rPr lang="pl-PL" dirty="0">
                <a:effectLst/>
              </a:rPr>
              <a:t>- jeśli masz ochotę namaluj piękny jesienny krajobraz , uwzględniając typowe barwy charakterystyczne dla tej pory roku bądź rysunek przedstawiający dary jesieni</a:t>
            </a:r>
          </a:p>
          <a:p>
            <a:endParaRPr lang="pl-PL" dirty="0"/>
          </a:p>
        </p:txBody>
      </p:sp>
      <p:pic>
        <p:nvPicPr>
          <p:cNvPr id="4" name="Obraz 3" descr="Obraz Jesienią krajobraz z drzewa i ławki, malarstwo na wymiar • żółty,  sztuka, drewno • REDRO.pl"/>
          <p:cNvPicPr/>
          <p:nvPr/>
        </p:nvPicPr>
        <p:blipFill>
          <a:blip r:embed="rId2" cstate="print"/>
          <a:srcRect/>
          <a:stretch>
            <a:fillRect/>
          </a:stretch>
        </p:blipFill>
        <p:spPr bwMode="auto">
          <a:xfrm>
            <a:off x="4185676" y="3038475"/>
            <a:ext cx="3810000" cy="2752725"/>
          </a:xfrm>
          <a:prstGeom prst="rect">
            <a:avLst/>
          </a:prstGeom>
          <a:noFill/>
          <a:ln w="9525">
            <a:noFill/>
            <a:miter lim="800000"/>
            <a:headEnd/>
            <a:tailEnd/>
          </a:ln>
        </p:spPr>
      </p:pic>
    </p:spTree>
    <p:extLst>
      <p:ext uri="{BB962C8B-B14F-4D97-AF65-F5344CB8AC3E}">
        <p14:creationId xmlns="" xmlns:p14="http://schemas.microsoft.com/office/powerpoint/2010/main" val="181995857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Jesienne prace plastyczne na Stylowi.pl"/>
          <p:cNvPicPr/>
          <p:nvPr/>
        </p:nvPicPr>
        <p:blipFill>
          <a:blip r:embed="rId2" cstate="print"/>
          <a:srcRect/>
          <a:stretch>
            <a:fillRect/>
          </a:stretch>
        </p:blipFill>
        <p:spPr bwMode="auto">
          <a:xfrm>
            <a:off x="913795" y="609600"/>
            <a:ext cx="2000250" cy="2657475"/>
          </a:xfrm>
          <a:prstGeom prst="rect">
            <a:avLst/>
          </a:prstGeom>
          <a:noFill/>
          <a:ln w="9525">
            <a:noFill/>
            <a:miter lim="800000"/>
            <a:headEnd/>
            <a:tailEnd/>
          </a:ln>
        </p:spPr>
      </p:pic>
      <p:pic>
        <p:nvPicPr>
          <p:cNvPr id="5" name="Obraz 4" descr="Jesienne drzewa DIY- jesienne prace plastyczne - www.arbuziaki.pl"/>
          <p:cNvPicPr/>
          <p:nvPr/>
        </p:nvPicPr>
        <p:blipFill>
          <a:blip r:embed="rId3" cstate="print"/>
          <a:srcRect/>
          <a:stretch>
            <a:fillRect/>
          </a:stretch>
        </p:blipFill>
        <p:spPr bwMode="auto">
          <a:xfrm>
            <a:off x="3175482" y="609600"/>
            <a:ext cx="2915194" cy="4005943"/>
          </a:xfrm>
          <a:prstGeom prst="rect">
            <a:avLst/>
          </a:prstGeom>
          <a:noFill/>
          <a:ln w="9525">
            <a:noFill/>
            <a:miter lim="800000"/>
            <a:headEnd/>
            <a:tailEnd/>
          </a:ln>
        </p:spPr>
      </p:pic>
      <p:pic>
        <p:nvPicPr>
          <p:cNvPr id="6" name="Obraz 5" descr="11 pomysłów na jesienne prace plastyczne - KreatywnaDzungla.pl"/>
          <p:cNvPicPr/>
          <p:nvPr/>
        </p:nvPicPr>
        <p:blipFill>
          <a:blip r:embed="rId4" cstate="print"/>
          <a:srcRect/>
          <a:stretch>
            <a:fillRect/>
          </a:stretch>
        </p:blipFill>
        <p:spPr bwMode="auto">
          <a:xfrm>
            <a:off x="6608718" y="512853"/>
            <a:ext cx="5243648" cy="4829175"/>
          </a:xfrm>
          <a:prstGeom prst="rect">
            <a:avLst/>
          </a:prstGeom>
          <a:noFill/>
          <a:ln w="9525">
            <a:noFill/>
            <a:miter lim="800000"/>
            <a:headEnd/>
            <a:tailEnd/>
          </a:ln>
        </p:spPr>
      </p:pic>
    </p:spTree>
    <p:extLst>
      <p:ext uri="{BB962C8B-B14F-4D97-AF65-F5344CB8AC3E}">
        <p14:creationId xmlns="" xmlns:p14="http://schemas.microsoft.com/office/powerpoint/2010/main" val="113198401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a:solidFill>
                  <a:srgbClr val="FF0000"/>
                </a:solidFill>
                <a:effectLst/>
              </a:rPr>
              <a:t>Dziękuję za uwagę!</a:t>
            </a:r>
            <a:br>
              <a:rPr lang="pl-PL" dirty="0">
                <a:solidFill>
                  <a:srgbClr val="FF0000"/>
                </a:solidFill>
                <a:effectLst/>
              </a:rPr>
            </a:b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spTree>
    <p:extLst>
      <p:ext uri="{BB962C8B-B14F-4D97-AF65-F5344CB8AC3E}">
        <p14:creationId xmlns="" xmlns:p14="http://schemas.microsoft.com/office/powerpoint/2010/main" val="35701944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1732449"/>
            <a:ext cx="10353762" cy="4862904"/>
          </a:xfrm>
        </p:spPr>
        <p:txBody>
          <a:bodyPr>
            <a:normAutofit fontScale="55000" lnSpcReduction="20000"/>
          </a:bodyPr>
          <a:lstStyle/>
          <a:p>
            <a:endParaRPr lang="pl-PL" dirty="0" smtClean="0"/>
          </a:p>
          <a:p>
            <a:endParaRPr lang="pl-PL" dirty="0"/>
          </a:p>
          <a:p>
            <a:endParaRPr lang="pl-PL" dirty="0" smtClean="0"/>
          </a:p>
          <a:p>
            <a:endParaRPr lang="pl-PL" dirty="0"/>
          </a:p>
          <a:p>
            <a:endParaRPr lang="pl-PL" dirty="0" smtClean="0"/>
          </a:p>
          <a:p>
            <a:endParaRPr lang="pl-PL" dirty="0"/>
          </a:p>
          <a:p>
            <a:endParaRPr lang="pl-PL" dirty="0" smtClean="0"/>
          </a:p>
          <a:p>
            <a:pPr marL="36900" indent="0">
              <a:buNone/>
            </a:pPr>
            <a:endParaRPr lang="pl-PL" dirty="0" smtClean="0">
              <a:effectLst/>
            </a:endParaRPr>
          </a:p>
          <a:p>
            <a:pPr marL="36900" indent="0">
              <a:buNone/>
            </a:pPr>
            <a:endParaRPr lang="pl-PL" dirty="0" smtClean="0">
              <a:effectLst/>
            </a:endParaRPr>
          </a:p>
          <a:p>
            <a:pPr marL="36900" indent="0">
              <a:buNone/>
            </a:pPr>
            <a:endParaRPr lang="pl-PL" dirty="0" smtClean="0">
              <a:effectLst/>
            </a:endParaRPr>
          </a:p>
          <a:p>
            <a:pPr marL="36900" indent="0">
              <a:buNone/>
            </a:pPr>
            <a:endParaRPr lang="pl-PL" dirty="0" smtClean="0">
              <a:effectLst/>
            </a:endParaRPr>
          </a:p>
          <a:p>
            <a:pPr marL="36900" indent="0">
              <a:buNone/>
            </a:pPr>
            <a:endParaRPr lang="pl-PL" dirty="0" smtClean="0">
              <a:effectLst/>
            </a:endParaRPr>
          </a:p>
          <a:p>
            <a:pPr marL="36900" indent="0">
              <a:buNone/>
            </a:pPr>
            <a:endParaRPr lang="pl-PL" dirty="0" smtClean="0">
              <a:effectLst/>
            </a:endParaRPr>
          </a:p>
          <a:p>
            <a:pPr marL="36900" indent="0">
              <a:buNone/>
            </a:pPr>
            <a:endParaRPr lang="pl-PL" dirty="0" smtClean="0">
              <a:effectLst/>
            </a:endParaRPr>
          </a:p>
          <a:p>
            <a:pPr marL="36900" indent="0">
              <a:buNone/>
            </a:pPr>
            <a:endParaRPr lang="pl-PL" dirty="0" smtClean="0">
              <a:effectLst/>
            </a:endParaRPr>
          </a:p>
          <a:p>
            <a:pPr marL="36900" indent="0">
              <a:buNone/>
            </a:pPr>
            <a:endParaRPr lang="pl-PL" sz="2900" dirty="0" smtClean="0">
              <a:effectLst/>
            </a:endParaRPr>
          </a:p>
          <a:p>
            <a:pPr marL="36900" indent="0">
              <a:buNone/>
            </a:pPr>
            <a:r>
              <a:rPr lang="pl-PL" sz="2900" dirty="0" smtClean="0">
                <a:effectLst/>
              </a:rPr>
              <a:t>*</a:t>
            </a:r>
            <a:r>
              <a:rPr lang="pl-PL" sz="2900" dirty="0">
                <a:effectLst/>
              </a:rPr>
              <a:t>Omówienie wyglądu drzew , nazywanie owoców.</a:t>
            </a:r>
          </a:p>
          <a:p>
            <a:pPr marL="36900" indent="0">
              <a:buNone/>
            </a:pPr>
            <a:r>
              <a:rPr lang="pl-PL" sz="2900" dirty="0">
                <a:effectLst/>
              </a:rPr>
              <a:t>*Wyodrębnienie pierwszej i ostatniej głoski, podział     nazwy drzewa na sylaby.</a:t>
            </a:r>
          </a:p>
          <a:p>
            <a:endParaRPr lang="pl-PL" dirty="0"/>
          </a:p>
        </p:txBody>
      </p:sp>
      <p:pic>
        <p:nvPicPr>
          <p:cNvPr id="4" name="Obraz 3" descr="Drzewa liściaste - plansza dydaktyczna"/>
          <p:cNvPicPr/>
          <p:nvPr/>
        </p:nvPicPr>
        <p:blipFill>
          <a:blip r:embed="rId2" cstate="print"/>
          <a:srcRect/>
          <a:stretch>
            <a:fillRect/>
          </a:stretch>
        </p:blipFill>
        <p:spPr bwMode="auto">
          <a:xfrm>
            <a:off x="4438088" y="185601"/>
            <a:ext cx="3937427" cy="5271616"/>
          </a:xfrm>
          <a:prstGeom prst="rect">
            <a:avLst/>
          </a:prstGeom>
          <a:noFill/>
          <a:ln w="9525">
            <a:noFill/>
            <a:miter lim="800000"/>
            <a:headEnd/>
            <a:tailEnd/>
          </a:ln>
        </p:spPr>
      </p:pic>
    </p:spTree>
    <p:extLst>
      <p:ext uri="{BB962C8B-B14F-4D97-AF65-F5344CB8AC3E}">
        <p14:creationId xmlns="" xmlns:p14="http://schemas.microsoft.com/office/powerpoint/2010/main" val="368682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solidFill>
                  <a:srgbClr val="FF0000"/>
                </a:solidFill>
              </a:rPr>
              <a:t>Jesienne zagadki</a:t>
            </a:r>
            <a:endParaRPr lang="pl-PL" dirty="0">
              <a:solidFill>
                <a:srgbClr val="FF0000"/>
              </a:solidFill>
            </a:endParaRPr>
          </a:p>
        </p:txBody>
      </p:sp>
      <p:sp>
        <p:nvSpPr>
          <p:cNvPr id="3" name="Symbol zastępczy zawartości 2"/>
          <p:cNvSpPr>
            <a:spLocks noGrp="1"/>
          </p:cNvSpPr>
          <p:nvPr>
            <p:ph idx="1"/>
          </p:nvPr>
        </p:nvSpPr>
        <p:spPr/>
        <p:txBody>
          <a:bodyPr/>
          <a:lstStyle/>
          <a:p>
            <a:endParaRPr lang="pl-PL"/>
          </a:p>
        </p:txBody>
      </p:sp>
      <p:pic>
        <p:nvPicPr>
          <p:cNvPr id="4" name="Obraz 3" descr="Dieta na jesień, która obroni Cię przed jesienną chandrą - DrWitt"/>
          <p:cNvPicPr/>
          <p:nvPr/>
        </p:nvPicPr>
        <p:blipFill>
          <a:blip r:embed="rId2" cstate="print"/>
          <a:srcRect/>
          <a:stretch>
            <a:fillRect/>
          </a:stretch>
        </p:blipFill>
        <p:spPr bwMode="auto">
          <a:xfrm>
            <a:off x="3210316" y="1732449"/>
            <a:ext cx="5760720" cy="3837940"/>
          </a:xfrm>
          <a:prstGeom prst="rect">
            <a:avLst/>
          </a:prstGeom>
          <a:noFill/>
          <a:ln w="9525">
            <a:noFill/>
            <a:miter lim="800000"/>
            <a:headEnd/>
            <a:tailEnd/>
          </a:ln>
        </p:spPr>
      </p:pic>
    </p:spTree>
    <p:extLst>
      <p:ext uri="{BB962C8B-B14F-4D97-AF65-F5344CB8AC3E}">
        <p14:creationId xmlns="" xmlns:p14="http://schemas.microsoft.com/office/powerpoint/2010/main" val="22344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lgn="ctr">
              <a:buNone/>
            </a:pPr>
            <a:r>
              <a:rPr lang="pl-PL" sz="2800" b="1" dirty="0">
                <a:effectLst/>
              </a:rPr>
              <a:t>W kapeluszu i na nóżce</a:t>
            </a:r>
            <a:endParaRPr lang="pl-PL" sz="2800" dirty="0">
              <a:effectLst/>
            </a:endParaRPr>
          </a:p>
          <a:p>
            <a:pPr marL="36900" indent="0" algn="ctr">
              <a:buNone/>
            </a:pPr>
            <a:r>
              <a:rPr lang="pl-PL" sz="2800" b="1" dirty="0">
                <a:effectLst/>
              </a:rPr>
              <a:t>Pod drzewami i przy dróżce</a:t>
            </a:r>
            <a:endParaRPr lang="pl-PL" sz="2800" dirty="0">
              <a:effectLst/>
            </a:endParaRPr>
          </a:p>
          <a:p>
            <a:pPr marL="36900" indent="0" algn="ctr">
              <a:buNone/>
            </a:pPr>
            <a:r>
              <a:rPr lang="pl-PL" sz="2800" b="1" dirty="0">
                <a:effectLst/>
              </a:rPr>
              <a:t>Rosną sobie nie na niby</a:t>
            </a:r>
            <a:endParaRPr lang="pl-PL" sz="2800" dirty="0">
              <a:effectLst/>
            </a:endParaRPr>
          </a:p>
          <a:p>
            <a:pPr marL="36900" indent="0" algn="ctr">
              <a:buNone/>
            </a:pPr>
            <a:r>
              <a:rPr lang="pl-PL" sz="2800" b="1" dirty="0">
                <a:effectLst/>
              </a:rPr>
              <a:t>Smaczne lub trujące ...........</a:t>
            </a:r>
            <a:endParaRPr lang="pl-PL" sz="2800" dirty="0">
              <a:effectLst/>
            </a:endParaRPr>
          </a:p>
          <a:p>
            <a:pPr algn="ctr"/>
            <a:endParaRPr lang="pl-PL" dirty="0"/>
          </a:p>
        </p:txBody>
      </p:sp>
    </p:spTree>
    <p:extLst>
      <p:ext uri="{BB962C8B-B14F-4D97-AF65-F5344CB8AC3E}">
        <p14:creationId xmlns="" xmlns:p14="http://schemas.microsoft.com/office/powerpoint/2010/main" val="2532122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endParaRPr lang="pl-PL"/>
          </a:p>
        </p:txBody>
      </p:sp>
      <p:pic>
        <p:nvPicPr>
          <p:cNvPr id="4" name="Obraz 3" descr="Dokąd na grzyby w okolicach Trójmiasta?"/>
          <p:cNvPicPr/>
          <p:nvPr/>
        </p:nvPicPr>
        <p:blipFill>
          <a:blip r:embed="rId2" cstate="print"/>
          <a:srcRect/>
          <a:stretch>
            <a:fillRect/>
          </a:stretch>
        </p:blipFill>
        <p:spPr bwMode="auto">
          <a:xfrm>
            <a:off x="2978332" y="1166949"/>
            <a:ext cx="6207034" cy="4256087"/>
          </a:xfrm>
          <a:prstGeom prst="rect">
            <a:avLst/>
          </a:prstGeom>
          <a:noFill/>
          <a:ln w="9525">
            <a:noFill/>
            <a:miter lim="800000"/>
            <a:headEnd/>
            <a:tailEnd/>
          </a:ln>
        </p:spPr>
      </p:pic>
    </p:spTree>
    <p:extLst>
      <p:ext uri="{BB962C8B-B14F-4D97-AF65-F5344CB8AC3E}">
        <p14:creationId xmlns="" xmlns:p14="http://schemas.microsoft.com/office/powerpoint/2010/main" val="47917452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Łupek">
  <a:themeElements>
    <a:clrScheme name="Łupek">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Łupek">
      <a:maj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Łupek">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Łupek</Template>
  <TotalTime>71</TotalTime>
  <Words>1268</Words>
  <Application>Microsoft Office PowerPoint</Application>
  <PresentationFormat>Niestandardowy</PresentationFormat>
  <Paragraphs>194</Paragraphs>
  <Slides>56</Slides>
  <Notes>0</Notes>
  <HiddenSlides>0</HiddenSlides>
  <MMClips>0</MMClips>
  <ScaleCrop>false</ScaleCrop>
  <HeadingPairs>
    <vt:vector size="4" baseType="variant">
      <vt:variant>
        <vt:lpstr>Motyw</vt:lpstr>
      </vt:variant>
      <vt:variant>
        <vt:i4>1</vt:i4>
      </vt:variant>
      <vt:variant>
        <vt:lpstr>Tytuły slajdów</vt:lpstr>
      </vt:variant>
      <vt:variant>
        <vt:i4>56</vt:i4>
      </vt:variant>
    </vt:vector>
  </HeadingPairs>
  <TitlesOfParts>
    <vt:vector size="57" baseType="lpstr">
      <vt:lpstr>Łupek</vt:lpstr>
      <vt:lpstr>Świat małego odkrywcy</vt:lpstr>
      <vt:lpstr>Temat: Jesienne zabawy. </vt:lpstr>
      <vt:lpstr>Slajd 3</vt:lpstr>
      <vt:lpstr>Slajd 4</vt:lpstr>
      <vt:lpstr>Slajd 5</vt:lpstr>
      <vt:lpstr>Slajd 6</vt:lpstr>
      <vt:lpstr>Jesienne zagadki</vt:lpstr>
      <vt:lpstr>Slajd 8</vt:lpstr>
      <vt:lpstr>Slajd 9</vt:lpstr>
      <vt:lpstr>Slajd 10</vt:lpstr>
      <vt:lpstr>Slajd 11</vt:lpstr>
      <vt:lpstr>Slajd 12</vt:lpstr>
      <vt:lpstr>Slajd 13</vt:lpstr>
      <vt:lpstr>Slajd 14</vt:lpstr>
      <vt:lpstr>Slajd 15</vt:lpstr>
      <vt:lpstr>Slajd 16</vt:lpstr>
      <vt:lpstr>Slajd 17</vt:lpstr>
      <vt:lpstr>Slajd 18</vt:lpstr>
      <vt:lpstr>Slajd 19</vt:lpstr>
      <vt:lpstr>Wiersze o jesieni</vt:lpstr>
      <vt:lpstr>Pytania:</vt:lpstr>
      <vt:lpstr>Slajd 22</vt:lpstr>
      <vt:lpstr>Pytania:</vt:lpstr>
      <vt:lpstr>Zwierzęta leśne</vt:lpstr>
      <vt:lpstr>Leśna zabawa</vt:lpstr>
      <vt:lpstr>Jesienny wiatr</vt:lpstr>
      <vt:lpstr>Slajd 27</vt:lpstr>
      <vt:lpstr>Slajd 28</vt:lpstr>
      <vt:lpstr>Eksperyment 1 - Jedna marchewka, druga marchewka ...... </vt:lpstr>
      <vt:lpstr> </vt:lpstr>
      <vt:lpstr>Slajd 31</vt:lpstr>
      <vt:lpstr>Eksperyment 2- Kolory jesieni </vt:lpstr>
      <vt:lpstr>Slajd 33</vt:lpstr>
      <vt:lpstr>Slajd 34</vt:lpstr>
      <vt:lpstr>Slajd 35</vt:lpstr>
      <vt:lpstr>EKSPERYMENT 3 - ZBIÓR ,,LATAJACYCH LIŚCI'' </vt:lpstr>
      <vt:lpstr>Slajd 37</vt:lpstr>
      <vt:lpstr>Slajd 38</vt:lpstr>
      <vt:lpstr>Eksperyment 4 - Owocowa zagadka </vt:lpstr>
      <vt:lpstr>Slajd 40</vt:lpstr>
      <vt:lpstr>Eksperyment 5-Smaczne</vt:lpstr>
      <vt:lpstr>Slajd 42</vt:lpstr>
      <vt:lpstr>EKSPERYMENT 6 - Broda na korzeniu </vt:lpstr>
      <vt:lpstr>EKSPERYMENT 7 - Ziemniaczany labirynt </vt:lpstr>
      <vt:lpstr>Slajd 45</vt:lpstr>
      <vt:lpstr>Slajd 46</vt:lpstr>
      <vt:lpstr>EKSPERYMENT 8 - Świadectwo dojrzewania </vt:lpstr>
      <vt:lpstr>EKSPERYMENT 9 - Poruszający się zapach</vt:lpstr>
      <vt:lpstr>EKSPERYMENT 10 - Zatkaj nos </vt:lpstr>
      <vt:lpstr>Jesień – bajka relaksacyjna</vt:lpstr>
      <vt:lpstr>Slajd 51</vt:lpstr>
      <vt:lpstr>Slajd 52</vt:lpstr>
      <vt:lpstr>WARTO OBEJRZEĆ:</vt:lpstr>
      <vt:lpstr>Zadania do wykonania: </vt:lpstr>
      <vt:lpstr>Slajd 55</vt:lpstr>
      <vt:lpstr>Dziękuję za uwagę!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Świat małego odkrywcy</dc:title>
  <dc:creator>Kuba</dc:creator>
  <cp:lastModifiedBy>monika</cp:lastModifiedBy>
  <cp:revision>9</cp:revision>
  <dcterms:created xsi:type="dcterms:W3CDTF">2020-11-06T19:32:28Z</dcterms:created>
  <dcterms:modified xsi:type="dcterms:W3CDTF">2020-11-07T16:12:26Z</dcterms:modified>
</cp:coreProperties>
</file>