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7"/>
  </p:notesMasterIdLst>
  <p:sldIdLst>
    <p:sldId id="256" r:id="rId2"/>
    <p:sldId id="257" r:id="rId3"/>
    <p:sldId id="258" r:id="rId4"/>
    <p:sldId id="259" r:id="rId5"/>
    <p:sldId id="286" r:id="rId6"/>
    <p:sldId id="261" r:id="rId7"/>
    <p:sldId id="260" r:id="rId8"/>
    <p:sldId id="262" r:id="rId9"/>
    <p:sldId id="263" r:id="rId10"/>
    <p:sldId id="264" r:id="rId11"/>
    <p:sldId id="265" r:id="rId12"/>
    <p:sldId id="284" r:id="rId13"/>
    <p:sldId id="267" r:id="rId14"/>
    <p:sldId id="285" r:id="rId15"/>
    <p:sldId id="268" r:id="rId16"/>
    <p:sldId id="266" r:id="rId17"/>
    <p:sldId id="287" r:id="rId18"/>
    <p:sldId id="269" r:id="rId19"/>
    <p:sldId id="288" r:id="rId20"/>
    <p:sldId id="289" r:id="rId21"/>
    <p:sldId id="271" r:id="rId22"/>
    <p:sldId id="290" r:id="rId23"/>
    <p:sldId id="272" r:id="rId24"/>
    <p:sldId id="291" r:id="rId25"/>
    <p:sldId id="273" r:id="rId26"/>
    <p:sldId id="275" r:id="rId27"/>
    <p:sldId id="274" r:id="rId28"/>
    <p:sldId id="276" r:id="rId29"/>
    <p:sldId id="277" r:id="rId30"/>
    <p:sldId id="278" r:id="rId31"/>
    <p:sldId id="279" r:id="rId32"/>
    <p:sldId id="280" r:id="rId33"/>
    <p:sldId id="281" r:id="rId34"/>
    <p:sldId id="282" r:id="rId35"/>
    <p:sldId id="283" r:id="rId3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666"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70949-2BBC-4728-A3B9-E44F679B2784}" type="datetimeFigureOut">
              <a:rPr lang="pl-PL" smtClean="0"/>
              <a:pPr/>
              <a:t>2020-11-19</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144997-CBDB-43E3-939F-17B7C8C0D6B1}" type="slidenum">
              <a:rPr lang="pl-PL" smtClean="0"/>
              <a:pPr/>
              <a:t>‹#›</a:t>
            </a:fld>
            <a:endParaRPr lang="pl-PL"/>
          </a:p>
        </p:txBody>
      </p:sp>
    </p:spTree>
    <p:extLst>
      <p:ext uri="{BB962C8B-B14F-4D97-AF65-F5344CB8AC3E}">
        <p14:creationId xmlns:p14="http://schemas.microsoft.com/office/powerpoint/2010/main" xmlns="" val="1746382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61144997-CBDB-43E3-939F-17B7C8C0D6B1}" type="slidenum">
              <a:rPr lang="pl-PL" smtClean="0"/>
              <a:pPr/>
              <a:t>29</a:t>
            </a:fld>
            <a:endParaRPr lang="pl-PL"/>
          </a:p>
        </p:txBody>
      </p:sp>
    </p:spTree>
    <p:extLst>
      <p:ext uri="{BB962C8B-B14F-4D97-AF65-F5344CB8AC3E}">
        <p14:creationId xmlns:p14="http://schemas.microsoft.com/office/powerpoint/2010/main" xmlns="" val="2171366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pl-PL" smtClean="0"/>
              <a:t>Kliknij, aby edytować styl</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3675756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1527726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1046998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pl-PL" smtClean="0"/>
              <a:t>Kliknij, aby edytować styl</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1565CC9-DF56-4D03-BA29-98007EC97F77}" type="slidenum">
              <a:rPr lang="pl-PL" smtClean="0"/>
              <a:pPr/>
              <a:t>‹#›</a:t>
            </a:fld>
            <a:endParaRPr lang="pl-PL"/>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2762992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6526376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umna">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pl-PL" smtClean="0"/>
              <a:t>Kliknij, aby edytować styl</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897506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kolumna obrazu">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pl-PL" smtClean="0"/>
              <a:t>Kliknij, aby edytować styl</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3754558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Vertical Text Placeholder 2"/>
          <p:cNvSpPr>
            <a:spLocks noGrp="1"/>
          </p:cNvSpPr>
          <p:nvPr>
            <p:ph type="body" orient="vert" idx="1"/>
          </p:nvPr>
        </p:nvSpPr>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2212836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pl-PL" smtClean="0"/>
              <a:t>Kliknij, aby edytować styl</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3412416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idx="1"/>
          </p:nvPr>
        </p:nvSpPr>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3169766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pl-PL" smtClean="0"/>
              <a:t>Kliknij, aby edytować styl</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Edytuj style wzorca tekstu</a:t>
            </a:r>
          </a:p>
        </p:txBody>
      </p:sp>
      <p:sp>
        <p:nvSpPr>
          <p:cNvPr id="4" name="Date Placeholder 3"/>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1587550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211800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pl-PL" smtClean="0"/>
              <a:t>Kliknij, aby edytować styl</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1591298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Date Placeholder 2"/>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1120540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3108462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pl-PL" smtClean="0"/>
              <a:t>Kliknij, aby edytować styl</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4186646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2B0D594B-BC4E-4491-90DF-DBBCBD222CC4}" type="datetimeFigureOut">
              <a:rPr lang="pl-PL" smtClean="0"/>
              <a:pPr/>
              <a:t>2020-11-19</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2006551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pl-PL" smtClean="0"/>
              <a:t>Kliknij, aby edytować styl</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2B0D594B-BC4E-4491-90DF-DBBCBD222CC4}" type="datetimeFigureOut">
              <a:rPr lang="pl-PL" smtClean="0"/>
              <a:pPr/>
              <a:t>2020-11-19</a:t>
            </a:fld>
            <a:endParaRPr lang="pl-PL"/>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pl-PL"/>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01565CC9-DF56-4D03-BA29-98007EC97F77}" type="slidenum">
              <a:rPr lang="pl-PL" smtClean="0"/>
              <a:pPr/>
              <a:t>‹#›</a:t>
            </a:fld>
            <a:endParaRPr lang="pl-PL"/>
          </a:p>
        </p:txBody>
      </p:sp>
    </p:spTree>
    <p:extLst>
      <p:ext uri="{BB962C8B-B14F-4D97-AF65-F5344CB8AC3E}">
        <p14:creationId xmlns:p14="http://schemas.microsoft.com/office/powerpoint/2010/main" xmlns="" val="90775590"/>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Y8s3pTobAYo"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1420540"/>
          </a:xfrm>
        </p:spPr>
        <p:txBody>
          <a:bodyPr>
            <a:normAutofit fontScale="90000"/>
          </a:bodyPr>
          <a:lstStyle/>
          <a:p>
            <a:r>
              <a:rPr lang="pl-PL" b="1" dirty="0">
                <a:solidFill>
                  <a:srgbClr val="FF0000"/>
                </a:solidFill>
              </a:rPr>
              <a:t>,,Świat małego odkrywcy''</a:t>
            </a:r>
            <a:r>
              <a:rPr lang="pl-PL" dirty="0"/>
              <a:t/>
            </a:r>
            <a:br>
              <a:rPr lang="pl-PL" dirty="0"/>
            </a:br>
            <a:endParaRPr lang="pl-PL" dirty="0"/>
          </a:p>
        </p:txBody>
      </p:sp>
      <p:sp>
        <p:nvSpPr>
          <p:cNvPr id="3" name="Podtytuł 2"/>
          <p:cNvSpPr>
            <a:spLocks noGrp="1"/>
          </p:cNvSpPr>
          <p:nvPr>
            <p:ph type="subTitle" idx="1"/>
          </p:nvPr>
        </p:nvSpPr>
        <p:spPr/>
        <p:txBody>
          <a:bodyPr/>
          <a:lstStyle/>
          <a:p>
            <a:endParaRPr lang="pl-PL"/>
          </a:p>
        </p:txBody>
      </p:sp>
      <p:pic>
        <p:nvPicPr>
          <p:cNvPr id="4" name="Obraz 3" descr="C:\Users\monika\Desktop\wydruk5\IMG_0120.JPG"/>
          <p:cNvPicPr/>
          <p:nvPr/>
        </p:nvPicPr>
        <p:blipFill>
          <a:blip r:embed="rId2" cstate="print"/>
          <a:srcRect/>
          <a:stretch>
            <a:fillRect/>
          </a:stretch>
        </p:blipFill>
        <p:spPr bwMode="auto">
          <a:xfrm>
            <a:off x="3215640" y="2054906"/>
            <a:ext cx="5760720" cy="4318635"/>
          </a:xfrm>
          <a:prstGeom prst="rect">
            <a:avLst/>
          </a:prstGeom>
          <a:noFill/>
          <a:ln w="9525">
            <a:noFill/>
            <a:miter lim="800000"/>
            <a:headEnd/>
            <a:tailEnd/>
          </a:ln>
        </p:spPr>
      </p:pic>
    </p:spTree>
    <p:extLst>
      <p:ext uri="{BB962C8B-B14F-4D97-AF65-F5344CB8AC3E}">
        <p14:creationId xmlns:p14="http://schemas.microsoft.com/office/powerpoint/2010/main" xmlns="" val="1008524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dirty="0"/>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Polska waluta nazywa się “złoty”. Na banknotach widnieją podobizny królów, a na monetach – orła białego. Po powrocie do domu Nina i </a:t>
            </a:r>
            <a:r>
              <a:rPr lang="pl-PL" b="1" dirty="0" err="1">
                <a:effectLst/>
              </a:rPr>
              <a:t>Tymek</a:t>
            </a:r>
            <a:r>
              <a:rPr lang="pl-PL" b="1" dirty="0">
                <a:effectLst/>
              </a:rPr>
              <a:t> postanowili stworzyć własną walutę – do zabawy. </a:t>
            </a:r>
            <a:endParaRPr lang="pl-PL" dirty="0">
              <a:effectLst/>
            </a:endParaRPr>
          </a:p>
          <a:p>
            <a:pPr marL="36900" indent="0">
              <a:buNone/>
            </a:pPr>
            <a:r>
              <a:rPr lang="pl-PL" b="1" dirty="0">
                <a:effectLst/>
              </a:rPr>
              <a:t>Banknoty ozdobią profilem Dina. Potem będą mogli się bawić w sklep i wydawanie reszty!</a:t>
            </a:r>
            <a:endParaRPr lang="pl-PL" dirty="0">
              <a:effectLst/>
            </a:endParaRPr>
          </a:p>
          <a:p>
            <a:endParaRPr lang="pl-PL" dirty="0"/>
          </a:p>
        </p:txBody>
      </p:sp>
      <p:pic>
        <p:nvPicPr>
          <p:cNvPr id="4" name="Obraz 3" descr="https://scontent.fpoz4-1.fna.fbcdn.net/v/t1.15752-9/126108110_491792248426402_6986930129691464636_n.jpg?_nc_cat=106&amp;ccb=2&amp;_nc_sid=ae9488&amp;_nc_ohc=T9Ye4HdcUlYAX9vfuOm&amp;_nc_ht=scontent.fpoz4-1.fna&amp;oh=242fb2fe1e62afa9ef5c89f10b1d63ed&amp;oe=5FDA15F1"/>
          <p:cNvPicPr/>
          <p:nvPr/>
        </p:nvPicPr>
        <p:blipFill>
          <a:blip r:embed="rId2" cstate="print"/>
          <a:srcRect/>
          <a:stretch>
            <a:fillRect/>
          </a:stretch>
        </p:blipFill>
        <p:spPr bwMode="auto">
          <a:xfrm>
            <a:off x="3645928" y="2508068"/>
            <a:ext cx="4889496" cy="3644446"/>
          </a:xfrm>
          <a:prstGeom prst="rect">
            <a:avLst/>
          </a:prstGeom>
          <a:noFill/>
          <a:ln w="9525">
            <a:noFill/>
            <a:miter lim="800000"/>
            <a:headEnd/>
            <a:tailEnd/>
          </a:ln>
        </p:spPr>
      </p:pic>
    </p:spTree>
    <p:extLst>
      <p:ext uri="{BB962C8B-B14F-4D97-AF65-F5344CB8AC3E}">
        <p14:creationId xmlns:p14="http://schemas.microsoft.com/office/powerpoint/2010/main" xmlns="" val="1472581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Omówienie ilustracji</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6021307_379060133436449_7204258199799334752_n.jpg?_nc_cat=103&amp;ccb=2&amp;_nc_sid=ae9488&amp;_nc_ohc=_AF9BanLRjwAX_-EgNy&amp;_nc_ht=scontent.fpoz4-1.fna&amp;oh=e72a93df4d29ff029329e180e4b44628&amp;oe=5FD92B98"/>
          <p:cNvPicPr/>
          <p:nvPr/>
        </p:nvPicPr>
        <p:blipFill>
          <a:blip r:embed="rId2" cstate="print"/>
          <a:srcRect/>
          <a:stretch>
            <a:fillRect/>
          </a:stretch>
        </p:blipFill>
        <p:spPr bwMode="auto">
          <a:xfrm>
            <a:off x="3785081" y="1732449"/>
            <a:ext cx="4479353" cy="4432448"/>
          </a:xfrm>
          <a:prstGeom prst="rect">
            <a:avLst/>
          </a:prstGeom>
          <a:noFill/>
          <a:ln w="9525">
            <a:noFill/>
            <a:miter lim="800000"/>
            <a:headEnd/>
            <a:tailEnd/>
          </a:ln>
        </p:spPr>
      </p:pic>
    </p:spTree>
    <p:extLst>
      <p:ext uri="{BB962C8B-B14F-4D97-AF65-F5344CB8AC3E}">
        <p14:creationId xmlns:p14="http://schemas.microsoft.com/office/powerpoint/2010/main" xmlns="" val="35478195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5929289_798849937560015_748482921186738450_n.jpg?_nc_cat=110&amp;ccb=2&amp;_nc_sid=ae9488&amp;_nc_ohc=neuWLppMtWMAX8bqkrB&amp;_nc_ht=scontent.fpoz4-1.fna&amp;oh=30169ce46d1313f0b5e32b7c0a4ed70f&amp;oe=5FDA20CC"/>
          <p:cNvPicPr/>
          <p:nvPr/>
        </p:nvPicPr>
        <p:blipFill>
          <a:blip r:embed="rId2" cstate="print"/>
          <a:srcRect/>
          <a:stretch>
            <a:fillRect/>
          </a:stretch>
        </p:blipFill>
        <p:spPr bwMode="auto">
          <a:xfrm>
            <a:off x="764177" y="2120809"/>
            <a:ext cx="4574177" cy="2929890"/>
          </a:xfrm>
          <a:prstGeom prst="rect">
            <a:avLst/>
          </a:prstGeom>
          <a:noFill/>
          <a:ln w="9525">
            <a:noFill/>
            <a:miter lim="800000"/>
            <a:headEnd/>
            <a:tailEnd/>
          </a:ln>
        </p:spPr>
      </p:pic>
      <p:pic>
        <p:nvPicPr>
          <p:cNvPr id="5" name="Obraz 4" descr="https://scontent.fpoz4-1.fna.fbcdn.net/v/t1.15752-9/125865329_378395453374287_2326781278762887019_n.jpg?_nc_cat=102&amp;ccb=2&amp;_nc_sid=ae9488&amp;_nc_ohc=P25g3ZrKSVIAX-fJFIi&amp;_nc_ht=scontent.fpoz4-1.fna&amp;oh=ebe054aa99dac8b6149dcdb79ef992ab&amp;oe=5FDB747B"/>
          <p:cNvPicPr/>
          <p:nvPr/>
        </p:nvPicPr>
        <p:blipFill>
          <a:blip r:embed="rId3" cstate="print"/>
          <a:srcRect/>
          <a:stretch>
            <a:fillRect/>
          </a:stretch>
        </p:blipFill>
        <p:spPr bwMode="auto">
          <a:xfrm>
            <a:off x="5863046" y="1684836"/>
            <a:ext cx="5760720" cy="3592830"/>
          </a:xfrm>
          <a:prstGeom prst="rect">
            <a:avLst/>
          </a:prstGeom>
          <a:noFill/>
          <a:ln w="9525">
            <a:noFill/>
            <a:miter lim="800000"/>
            <a:headEnd/>
            <a:tailEnd/>
          </a:ln>
        </p:spPr>
      </p:pic>
    </p:spTree>
    <p:extLst>
      <p:ext uri="{BB962C8B-B14F-4D97-AF65-F5344CB8AC3E}">
        <p14:creationId xmlns:p14="http://schemas.microsoft.com/office/powerpoint/2010/main" xmlns="" val="33640918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4" name="Obraz 3" descr="https://scontent.fpoz4-1.fna.fbcdn.net/v/t1.15752-9/126154829_374450407215379_7173344556144424126_n.jpg?_nc_cat=104&amp;ccb=2&amp;_nc_sid=ae9488&amp;_nc_ohc=kOm1JOdpUf0AX9HUzZl&amp;_nc_ht=scontent.fpoz4-1.fna&amp;oh=7fdaf0f3d97339004a3377030c0b0844&amp;oe=5FD8041B"/>
          <p:cNvPicPr/>
          <p:nvPr/>
        </p:nvPicPr>
        <p:blipFill>
          <a:blip r:embed="rId2" cstate="print"/>
          <a:srcRect/>
          <a:stretch>
            <a:fillRect/>
          </a:stretch>
        </p:blipFill>
        <p:spPr bwMode="auto">
          <a:xfrm>
            <a:off x="1209522" y="1695160"/>
            <a:ext cx="3797907" cy="2997562"/>
          </a:xfrm>
          <a:prstGeom prst="rect">
            <a:avLst/>
          </a:prstGeom>
          <a:noFill/>
          <a:ln w="9525">
            <a:noFill/>
            <a:miter lim="800000"/>
            <a:headEnd/>
            <a:tailEnd/>
          </a:ln>
        </p:spPr>
      </p:pic>
      <p:pic>
        <p:nvPicPr>
          <p:cNvPr id="5" name="Obraz 4" descr="https://scontent.fpoz4-1.fna.fbcdn.net/v/t1.15752-9/125958723_378223296928482_7025800409547622021_n.jpg?_nc_cat=104&amp;ccb=2&amp;_nc_sid=ae9488&amp;_nc_ohc=lb03lqGmoDEAX8ZfnJw&amp;_nc_ht=scontent.fpoz4-1.fna&amp;oh=32afbf0e51ad0528872cbb3958377676&amp;oe=5FD84DEE"/>
          <p:cNvPicPr/>
          <p:nvPr/>
        </p:nvPicPr>
        <p:blipFill>
          <a:blip r:embed="rId3" cstate="print"/>
          <a:srcRect/>
          <a:stretch>
            <a:fillRect/>
          </a:stretch>
        </p:blipFill>
        <p:spPr bwMode="auto">
          <a:xfrm>
            <a:off x="7113932" y="1617339"/>
            <a:ext cx="3849189" cy="2997562"/>
          </a:xfrm>
          <a:prstGeom prst="rect">
            <a:avLst/>
          </a:prstGeom>
          <a:noFill/>
          <a:ln w="9525">
            <a:noFill/>
            <a:miter lim="800000"/>
            <a:headEnd/>
            <a:tailEnd/>
          </a:ln>
        </p:spPr>
      </p:pic>
      <p:sp>
        <p:nvSpPr>
          <p:cNvPr id="3" name="Symbol zastępczy zawartości 2"/>
          <p:cNvSpPr>
            <a:spLocks noGrp="1"/>
          </p:cNvSpPr>
          <p:nvPr>
            <p:ph idx="1"/>
          </p:nvPr>
        </p:nvSpPr>
        <p:spPr/>
        <p:txBody>
          <a:bodyPr/>
          <a:lstStyle/>
          <a:p>
            <a:endParaRPr lang="pl-PL" dirty="0"/>
          </a:p>
        </p:txBody>
      </p:sp>
    </p:spTree>
    <p:extLst>
      <p:ext uri="{BB962C8B-B14F-4D97-AF65-F5344CB8AC3E}">
        <p14:creationId xmlns:p14="http://schemas.microsoft.com/office/powerpoint/2010/main" xmlns="" val="3171358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1662780"/>
            <a:ext cx="10353762" cy="4058751"/>
          </a:xfrm>
        </p:spPr>
        <p:txBody>
          <a:bodyPr/>
          <a:lstStyle/>
          <a:p>
            <a:endParaRPr lang="pl-PL"/>
          </a:p>
        </p:txBody>
      </p:sp>
      <p:pic>
        <p:nvPicPr>
          <p:cNvPr id="4" name="Obraz 3" descr="https://scontent.fpoz4-1.fna.fbcdn.net/v/t1.15752-9/125867650_369746790969192_3658770697219707554_n.jpg?_nc_cat=105&amp;ccb=2&amp;_nc_sid=ae9488&amp;_nc_ohc=9Aj0CtSenKAAX9577Jy&amp;_nc_ht=scontent.fpoz4-1.fna&amp;oh=c7cef4b463c15e77265bee3bfcb9c8c9&amp;oe=5FDB7764"/>
          <p:cNvPicPr/>
          <p:nvPr/>
        </p:nvPicPr>
        <p:blipFill>
          <a:blip r:embed="rId2" cstate="print"/>
          <a:srcRect/>
          <a:stretch>
            <a:fillRect/>
          </a:stretch>
        </p:blipFill>
        <p:spPr bwMode="auto">
          <a:xfrm>
            <a:off x="150222" y="1889759"/>
            <a:ext cx="3646715" cy="3062333"/>
          </a:xfrm>
          <a:prstGeom prst="rect">
            <a:avLst/>
          </a:prstGeom>
          <a:noFill/>
          <a:ln w="9525">
            <a:noFill/>
            <a:miter lim="800000"/>
            <a:headEnd/>
            <a:tailEnd/>
          </a:ln>
        </p:spPr>
      </p:pic>
      <p:pic>
        <p:nvPicPr>
          <p:cNvPr id="5" name="Obraz 4" descr="https://scontent.fpoz4-1.fna.fbcdn.net/v/t1.15752-9/125846877_423303435462527_6632347006156368270_n.jpg?_nc_cat=111&amp;ccb=2&amp;_nc_sid=ae9488&amp;_nc_ohc=aAvXnkfJrCoAX-IITtO&amp;_nc_ht=scontent.fpoz4-1.fna&amp;oh=4279a7a9d36f0b35d66fc2b20c87ae0b&amp;oe=5FDB7857"/>
          <p:cNvPicPr/>
          <p:nvPr/>
        </p:nvPicPr>
        <p:blipFill>
          <a:blip r:embed="rId3" cstate="print"/>
          <a:srcRect/>
          <a:stretch>
            <a:fillRect/>
          </a:stretch>
        </p:blipFill>
        <p:spPr bwMode="auto">
          <a:xfrm>
            <a:off x="4278927" y="2458570"/>
            <a:ext cx="3585754" cy="1866265"/>
          </a:xfrm>
          <a:prstGeom prst="rect">
            <a:avLst/>
          </a:prstGeom>
          <a:noFill/>
          <a:ln w="9525">
            <a:noFill/>
            <a:miter lim="800000"/>
            <a:headEnd/>
            <a:tailEnd/>
          </a:ln>
        </p:spPr>
      </p:pic>
      <p:pic>
        <p:nvPicPr>
          <p:cNvPr id="6" name="Obraz 5" descr="https://scontent.fpoz4-1.fna.fbcdn.net/v/t1.15752-9/126211380_1487776101612797_8730048471633479335_n.jpg?_nc_cat=100&amp;ccb=2&amp;_nc_sid=ae9488&amp;_nc_ohc=kqtbVJAZ0dEAX_u1Nb6&amp;_nc_ht=scontent.fpoz4-1.fna&amp;oh=783f88a38cf18dd8a1e29ed0d14de072&amp;oe=5FD9CFB2"/>
          <p:cNvPicPr/>
          <p:nvPr/>
        </p:nvPicPr>
        <p:blipFill>
          <a:blip r:embed="rId4" cstate="print"/>
          <a:srcRect/>
          <a:stretch>
            <a:fillRect/>
          </a:stretch>
        </p:blipFill>
        <p:spPr bwMode="auto">
          <a:xfrm>
            <a:off x="8249194" y="1860537"/>
            <a:ext cx="3402876" cy="3062333"/>
          </a:xfrm>
          <a:prstGeom prst="rect">
            <a:avLst/>
          </a:prstGeom>
          <a:noFill/>
          <a:ln w="9525">
            <a:noFill/>
            <a:miter lim="800000"/>
            <a:headEnd/>
            <a:tailEnd/>
          </a:ln>
        </p:spPr>
      </p:pic>
    </p:spTree>
    <p:extLst>
      <p:ext uri="{BB962C8B-B14F-4D97-AF65-F5344CB8AC3E}">
        <p14:creationId xmlns:p14="http://schemas.microsoft.com/office/powerpoint/2010/main" xmlns="" val="35974217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609600"/>
            <a:ext cx="10353762" cy="5059680"/>
          </a:xfrm>
        </p:spPr>
        <p:txBody>
          <a:bodyPr/>
          <a:lstStyle/>
          <a:p>
            <a:r>
              <a:rPr lang="pl-PL" dirty="0" smtClean="0">
                <a:solidFill>
                  <a:srgbClr val="FF0000"/>
                </a:solidFill>
              </a:rPr>
              <a:t>Zabawy z monetami</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spTree>
    <p:extLst>
      <p:ext uri="{BB962C8B-B14F-4D97-AF65-F5344CB8AC3E}">
        <p14:creationId xmlns:p14="http://schemas.microsoft.com/office/powerpoint/2010/main" xmlns="" val="1383381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121921"/>
            <a:ext cx="10353762" cy="5669280"/>
          </a:xfrm>
        </p:spPr>
        <p:txBody>
          <a:bodyPr>
            <a:normAutofit fontScale="92500" lnSpcReduction="20000"/>
          </a:bodyPr>
          <a:lstStyle/>
          <a:p>
            <a:pPr marL="36900" indent="0">
              <a:buNone/>
            </a:pPr>
            <a:r>
              <a:rPr lang="pl-PL" b="1" dirty="0">
                <a:solidFill>
                  <a:srgbClr val="00B050"/>
                </a:solidFill>
                <a:effectLst/>
              </a:rPr>
              <a:t>CO KUPUJEMY?</a:t>
            </a:r>
            <a:r>
              <a:rPr lang="pl-PL" b="1" dirty="0">
                <a:solidFill>
                  <a:srgbClr val="FF0000"/>
                </a:solidFill>
                <a:effectLst/>
              </a:rPr>
              <a:t> </a:t>
            </a:r>
            <a:endParaRPr lang="pl-PL" dirty="0">
              <a:solidFill>
                <a:srgbClr val="FF0000"/>
              </a:solidFill>
              <a:effectLst/>
            </a:endParaRPr>
          </a:p>
          <a:p>
            <a:pPr marL="36900" indent="0">
              <a:buNone/>
            </a:pPr>
            <a:r>
              <a:rPr lang="pl-PL" b="1" u="sng" dirty="0">
                <a:effectLst/>
              </a:rPr>
              <a:t>Zabawa edukacyjna.</a:t>
            </a:r>
            <a:endParaRPr lang="pl-PL" dirty="0">
              <a:effectLst/>
            </a:endParaRPr>
          </a:p>
          <a:p>
            <a:pPr marL="36900" indent="0">
              <a:buNone/>
            </a:pPr>
            <a:r>
              <a:rPr lang="pl-PL" b="1" dirty="0">
                <a:solidFill>
                  <a:srgbClr val="FF0000"/>
                </a:solidFill>
                <a:effectLst/>
              </a:rPr>
              <a:t> Dziecko uczy się oszczędzać i mądrze wydawać pieniądze</a:t>
            </a:r>
            <a:r>
              <a:rPr lang="pl-PL" b="1" dirty="0">
                <a:effectLst/>
              </a:rPr>
              <a:t>.</a:t>
            </a:r>
            <a:endParaRPr lang="pl-PL" dirty="0">
              <a:effectLst/>
            </a:endParaRPr>
          </a:p>
          <a:p>
            <a:pPr marL="36900" indent="0">
              <a:buNone/>
            </a:pPr>
            <a:r>
              <a:rPr lang="pl-PL" b="1" u="sng" dirty="0">
                <a:effectLst/>
              </a:rPr>
              <a:t> MIEJSCE ZABAWY:</a:t>
            </a:r>
            <a:r>
              <a:rPr lang="pl-PL" b="1" dirty="0">
                <a:effectLst/>
              </a:rPr>
              <a:t> </a:t>
            </a:r>
            <a:r>
              <a:rPr lang="pl-PL" b="1" dirty="0" smtClean="0">
                <a:effectLst/>
              </a:rPr>
              <a:t>Dom</a:t>
            </a:r>
          </a:p>
          <a:p>
            <a:pPr marL="36900" indent="0">
              <a:buNone/>
            </a:pPr>
            <a:r>
              <a:rPr lang="pl-PL" b="1" u="sng" dirty="0">
                <a:solidFill>
                  <a:srgbClr val="FF0000"/>
                </a:solidFill>
                <a:effectLst/>
              </a:rPr>
              <a:t>DO ZABAWY BĘDĄ POTRZEBNE</a:t>
            </a:r>
            <a:r>
              <a:rPr lang="pl-PL" b="1" dirty="0">
                <a:solidFill>
                  <a:srgbClr val="FF0000"/>
                </a:solidFill>
                <a:effectLst/>
              </a:rPr>
              <a:t>: </a:t>
            </a:r>
            <a:r>
              <a:rPr lang="pl-PL" b="1" dirty="0">
                <a:effectLst/>
              </a:rPr>
              <a:t>Przedmioty znajdujące się w domu, np. zabawki, owoce, ubrania, książki, słodycze, pieniądze (prawdziwe lub zrobione na potrzeby zabawy)</a:t>
            </a:r>
            <a:endParaRPr lang="pl-PL" dirty="0">
              <a:effectLst/>
            </a:endParaRPr>
          </a:p>
          <a:p>
            <a:pPr marL="36900" indent="0">
              <a:buNone/>
            </a:pPr>
            <a:r>
              <a:rPr lang="pl-PL" b="1" u="sng" dirty="0">
                <a:solidFill>
                  <a:srgbClr val="FF0000"/>
                </a:solidFill>
                <a:effectLst/>
              </a:rPr>
              <a:t> POJĘCIA DO WPROWADZENIA PODCZAS ZABAWY:</a:t>
            </a:r>
            <a:r>
              <a:rPr lang="pl-PL" b="1" dirty="0">
                <a:solidFill>
                  <a:srgbClr val="FF0000"/>
                </a:solidFill>
                <a:effectLst/>
              </a:rPr>
              <a:t> </a:t>
            </a:r>
            <a:endParaRPr lang="pl-PL" dirty="0">
              <a:solidFill>
                <a:srgbClr val="FF0000"/>
              </a:solidFill>
              <a:effectLst/>
            </a:endParaRPr>
          </a:p>
          <a:p>
            <a:pPr marL="36900" indent="0">
              <a:buNone/>
            </a:pPr>
            <a:r>
              <a:rPr lang="pl-PL" b="1" dirty="0">
                <a:solidFill>
                  <a:srgbClr val="FFFF00"/>
                </a:solidFill>
                <a:effectLst/>
              </a:rPr>
              <a:t>Cena – kwota pieniędzy, jaką trzeba zapłacić, aby kupić produkt lub usługę </a:t>
            </a:r>
            <a:endParaRPr lang="pl-PL" dirty="0">
              <a:solidFill>
                <a:srgbClr val="FFFF00"/>
              </a:solidFill>
              <a:effectLst/>
            </a:endParaRPr>
          </a:p>
          <a:p>
            <a:pPr marL="36900" indent="0">
              <a:buNone/>
            </a:pPr>
            <a:r>
              <a:rPr lang="pl-PL" b="1" u="sng" dirty="0">
                <a:solidFill>
                  <a:srgbClr val="FF0000"/>
                </a:solidFill>
                <a:effectLst/>
              </a:rPr>
              <a:t>PRZEBIEG ZABAWY: </a:t>
            </a:r>
            <a:endParaRPr lang="pl-PL" dirty="0">
              <a:solidFill>
                <a:srgbClr val="FF0000"/>
              </a:solidFill>
              <a:effectLst/>
            </a:endParaRPr>
          </a:p>
          <a:p>
            <a:pPr marL="36900" indent="0">
              <a:buNone/>
            </a:pPr>
            <a:r>
              <a:rPr lang="pl-PL" b="1" dirty="0">
                <a:effectLst/>
              </a:rPr>
              <a:t>Sklep samoobsługowy. Na półkach ustawiamy wszystkie przygotowane produkty (zabawki, ubrania, owoce, słodycze). Przy każdym umieszczamy odpowiednią cenę w złotych, np. 2 zł, 5 zł. Cena może być zapisana cyframi lub przedstawiona na obrazku (jedna moneta 1 zł, dwie monety po 1 zł itp.). Każdy z uczestników zabawy otrzymuje taką samą ilość pieniędzy, np. 10 zł, przy czym jest to dużo mniejsza kwota niż suma cen wszystkich produktów. Następnie uczestnicy kolejno robią zakupy, tłumacząc pozostałym, dlaczego dokonali takiego, a nie innego wyboru. Dorosły robi zakupy jako pierwszy. Najpierw kupuje rzeczy potrzebne, np. bułkę – na śniadanie, owoc – bo jest zdrowy, sweter – aby nie zmarznąć, itd. Na końcu kupuje zabawkę lub słodycze. Bierze wybrane produkty, a pieniądze wrzuca do przygotowanej wcześniej „kasy”. Następnie zakupy robi dziecko.</a:t>
            </a:r>
            <a:endParaRPr lang="pl-PL" dirty="0">
              <a:effectLst/>
            </a:endParaRPr>
          </a:p>
          <a:p>
            <a:pPr marL="36900" indent="0">
              <a:buNone/>
            </a:pPr>
            <a:endParaRPr lang="pl-PL" dirty="0">
              <a:effectLst/>
            </a:endParaRPr>
          </a:p>
        </p:txBody>
      </p:sp>
    </p:spTree>
    <p:extLst>
      <p:ext uri="{BB962C8B-B14F-4D97-AF65-F5344CB8AC3E}">
        <p14:creationId xmlns:p14="http://schemas.microsoft.com/office/powerpoint/2010/main" xmlns="" val="19730605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endParaRPr lang="pl-PL" dirty="0"/>
          </a:p>
        </p:txBody>
      </p:sp>
      <p:sp>
        <p:nvSpPr>
          <p:cNvPr id="3" name="Podtytuł 2"/>
          <p:cNvSpPr>
            <a:spLocks noGrp="1"/>
          </p:cNvSpPr>
          <p:nvPr>
            <p:ph type="subTitle" idx="1"/>
          </p:nvPr>
        </p:nvSpPr>
        <p:spPr/>
        <p:txBody>
          <a:bodyPr/>
          <a:lstStyle/>
          <a:p>
            <a:endParaRPr lang="pl-PL"/>
          </a:p>
        </p:txBody>
      </p:sp>
      <p:pic>
        <p:nvPicPr>
          <p:cNvPr id="4" name="Obraz 3" descr="LuLaj: Coś z niczego - zabawa w sklep DIY"/>
          <p:cNvPicPr/>
          <p:nvPr/>
        </p:nvPicPr>
        <p:blipFill>
          <a:blip r:embed="rId2" cstate="print"/>
          <a:srcRect/>
          <a:stretch>
            <a:fillRect/>
          </a:stretch>
        </p:blipFill>
        <p:spPr bwMode="auto">
          <a:xfrm>
            <a:off x="3215640" y="1268730"/>
            <a:ext cx="5760720" cy="432054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30749" y="0"/>
            <a:ext cx="10353762" cy="618309"/>
          </a:xfrm>
        </p:spPr>
        <p:txBody>
          <a:bodyPr>
            <a:normAutofit fontScale="90000"/>
          </a:bodyPr>
          <a:lstStyle/>
          <a:p>
            <a:r>
              <a:rPr lang="pl-PL" dirty="0" smtClean="0">
                <a:solidFill>
                  <a:srgbClr val="00B050"/>
                </a:solidFill>
              </a:rPr>
              <a:t>Zabawa matematyczna</a:t>
            </a:r>
            <a:endParaRPr lang="pl-PL" dirty="0">
              <a:solidFill>
                <a:srgbClr val="00B050"/>
              </a:solidFill>
            </a:endParaRPr>
          </a:p>
        </p:txBody>
      </p:sp>
      <p:sp>
        <p:nvSpPr>
          <p:cNvPr id="3" name="Symbol zastępczy zawartości 2"/>
          <p:cNvSpPr>
            <a:spLocks noGrp="1"/>
          </p:cNvSpPr>
          <p:nvPr>
            <p:ph idx="1"/>
          </p:nvPr>
        </p:nvSpPr>
        <p:spPr>
          <a:xfrm>
            <a:off x="913795" y="740229"/>
            <a:ext cx="10353762" cy="5050971"/>
          </a:xfrm>
        </p:spPr>
        <p:txBody>
          <a:bodyPr>
            <a:normAutofit fontScale="70000" lnSpcReduction="20000"/>
          </a:bodyPr>
          <a:lstStyle/>
          <a:p>
            <a:pPr marL="36900" indent="0">
              <a:buNone/>
            </a:pPr>
            <a:r>
              <a:rPr lang="pl-PL" b="1" dirty="0">
                <a:effectLst/>
              </a:rPr>
              <a:t>Dziecko uczy się logicznego myślenia, a także wykonywania działań na liczbach i posługiwania się pieniędzmi. </a:t>
            </a:r>
            <a:endParaRPr lang="pl-PL" dirty="0">
              <a:effectLst/>
            </a:endParaRPr>
          </a:p>
          <a:p>
            <a:pPr marL="36900" indent="0">
              <a:buNone/>
            </a:pPr>
            <a:r>
              <a:rPr lang="pl-PL" b="1" u="sng" dirty="0">
                <a:solidFill>
                  <a:srgbClr val="FF0000"/>
                </a:solidFill>
                <a:effectLst/>
              </a:rPr>
              <a:t>MIEJSCE ZABAWY</a:t>
            </a:r>
            <a:r>
              <a:rPr lang="pl-PL" b="1" dirty="0">
                <a:solidFill>
                  <a:srgbClr val="FF0000"/>
                </a:solidFill>
                <a:effectLst/>
              </a:rPr>
              <a:t>: </a:t>
            </a:r>
            <a:r>
              <a:rPr lang="pl-PL" b="1" dirty="0">
                <a:effectLst/>
              </a:rPr>
              <a:t>Dom </a:t>
            </a:r>
            <a:endParaRPr lang="pl-PL" dirty="0">
              <a:effectLst/>
            </a:endParaRPr>
          </a:p>
          <a:p>
            <a:pPr marL="36900" indent="0">
              <a:buNone/>
            </a:pPr>
            <a:r>
              <a:rPr lang="pl-PL" b="1" u="sng" dirty="0">
                <a:solidFill>
                  <a:srgbClr val="FF0000"/>
                </a:solidFill>
                <a:effectLst/>
              </a:rPr>
              <a:t>DO ZABAWY BĘDĄ POTRZEBNE</a:t>
            </a:r>
            <a:r>
              <a:rPr lang="pl-PL" b="1" dirty="0">
                <a:solidFill>
                  <a:srgbClr val="FF0000"/>
                </a:solidFill>
                <a:effectLst/>
              </a:rPr>
              <a:t>:</a:t>
            </a:r>
            <a:endParaRPr lang="pl-PL" dirty="0">
              <a:solidFill>
                <a:srgbClr val="FF0000"/>
              </a:solidFill>
              <a:effectLst/>
            </a:endParaRPr>
          </a:p>
          <a:p>
            <a:pPr marL="36900" indent="0">
              <a:buNone/>
            </a:pPr>
            <a:r>
              <a:rPr lang="pl-PL" b="1" dirty="0">
                <a:effectLst/>
              </a:rPr>
              <a:t> Łatwo policzalne produkty, np. jabłka, zabawki .Pieniądze (zestaw monet i banknotów lub kilkanaście monet 1 zł) </a:t>
            </a:r>
            <a:endParaRPr lang="pl-PL" dirty="0">
              <a:effectLst/>
            </a:endParaRPr>
          </a:p>
          <a:p>
            <a:pPr marL="36900" indent="0">
              <a:buNone/>
            </a:pPr>
            <a:r>
              <a:rPr lang="pl-PL" b="1" u="sng" dirty="0">
                <a:solidFill>
                  <a:srgbClr val="FF0000"/>
                </a:solidFill>
                <a:effectLst/>
              </a:rPr>
              <a:t>POJĘCIA DO WPROWADZENIA PODCZAS ZABAWY:</a:t>
            </a:r>
            <a:r>
              <a:rPr lang="pl-PL" b="1" dirty="0">
                <a:solidFill>
                  <a:srgbClr val="FF0000"/>
                </a:solidFill>
                <a:effectLst/>
              </a:rPr>
              <a:t> </a:t>
            </a:r>
            <a:endParaRPr lang="pl-PL" dirty="0">
              <a:solidFill>
                <a:srgbClr val="FF0000"/>
              </a:solidFill>
              <a:effectLst/>
            </a:endParaRPr>
          </a:p>
          <a:p>
            <a:pPr marL="36900" indent="0">
              <a:buNone/>
            </a:pPr>
            <a:r>
              <a:rPr lang="pl-PL" b="1" dirty="0">
                <a:solidFill>
                  <a:srgbClr val="FFFF00"/>
                </a:solidFill>
                <a:effectLst/>
              </a:rPr>
              <a:t>Cena – kwota pieniędzy, jaką trzeba zapłacić, aby kupić produkt lub usługę </a:t>
            </a:r>
            <a:endParaRPr lang="pl-PL" dirty="0">
              <a:solidFill>
                <a:srgbClr val="FFFF00"/>
              </a:solidFill>
              <a:effectLst/>
            </a:endParaRPr>
          </a:p>
          <a:p>
            <a:pPr marL="36900" indent="0">
              <a:buNone/>
            </a:pPr>
            <a:r>
              <a:rPr lang="pl-PL" b="1" dirty="0">
                <a:solidFill>
                  <a:srgbClr val="FFFF00"/>
                </a:solidFill>
                <a:effectLst/>
              </a:rPr>
              <a:t>Dodawanie – powiększanie </a:t>
            </a:r>
            <a:endParaRPr lang="pl-PL" dirty="0">
              <a:solidFill>
                <a:srgbClr val="FFFF00"/>
              </a:solidFill>
              <a:effectLst/>
            </a:endParaRPr>
          </a:p>
          <a:p>
            <a:pPr marL="36900" indent="0">
              <a:buNone/>
            </a:pPr>
            <a:r>
              <a:rPr lang="pl-PL" b="1" dirty="0">
                <a:solidFill>
                  <a:srgbClr val="FFFF00"/>
                </a:solidFill>
                <a:effectLst/>
              </a:rPr>
              <a:t>Odejmowanie – zmniejszanie</a:t>
            </a:r>
            <a:endParaRPr lang="pl-PL" dirty="0">
              <a:solidFill>
                <a:srgbClr val="FFFF00"/>
              </a:solidFill>
              <a:effectLst/>
            </a:endParaRPr>
          </a:p>
          <a:p>
            <a:pPr marL="36900" indent="0">
              <a:buNone/>
            </a:pPr>
            <a:r>
              <a:rPr lang="pl-PL" b="1" u="sng" dirty="0">
                <a:effectLst/>
              </a:rPr>
              <a:t> </a:t>
            </a:r>
            <a:r>
              <a:rPr lang="pl-PL" b="1" u="sng" dirty="0">
                <a:solidFill>
                  <a:srgbClr val="FF0000"/>
                </a:solidFill>
                <a:effectLst/>
              </a:rPr>
              <a:t>PRZEBIEG ZABAWY:</a:t>
            </a:r>
            <a:r>
              <a:rPr lang="pl-PL" b="1" dirty="0">
                <a:solidFill>
                  <a:srgbClr val="FF0000"/>
                </a:solidFill>
                <a:effectLst/>
              </a:rPr>
              <a:t> </a:t>
            </a:r>
            <a:endParaRPr lang="pl-PL" dirty="0">
              <a:solidFill>
                <a:srgbClr val="FF0000"/>
              </a:solidFill>
              <a:effectLst/>
            </a:endParaRPr>
          </a:p>
          <a:p>
            <a:pPr marL="36900" indent="0">
              <a:buNone/>
            </a:pPr>
            <a:r>
              <a:rPr lang="pl-PL" b="1" dirty="0">
                <a:effectLst/>
              </a:rPr>
              <a:t>Dorosły zadaje dziecku zadania, które wymagają liczenia i logicznego myślenia. Stopniowo zwiększa trudność poleceń, np.: </a:t>
            </a:r>
            <a:endParaRPr lang="pl-PL" dirty="0">
              <a:effectLst/>
            </a:endParaRPr>
          </a:p>
          <a:p>
            <a:pPr marL="36900" indent="0">
              <a:buNone/>
            </a:pPr>
            <a:r>
              <a:rPr lang="pl-PL" b="1" dirty="0">
                <a:effectLst/>
              </a:rPr>
              <a:t>1. Jeżeli jedno jabłko kosztuje 1 zł, to ile zapłacisz za dwa jabłka?</a:t>
            </a:r>
            <a:endParaRPr lang="pl-PL" dirty="0">
              <a:effectLst/>
            </a:endParaRPr>
          </a:p>
          <a:p>
            <a:pPr marL="36900" indent="0">
              <a:buNone/>
            </a:pPr>
            <a:r>
              <a:rPr lang="pl-PL" b="1" dirty="0">
                <a:effectLst/>
              </a:rPr>
              <a:t> 2. Jeżeli masz 3 zł, a kupisz jedno jabłko, ile pieniędzy Ci zostanie? </a:t>
            </a:r>
            <a:endParaRPr lang="pl-PL" dirty="0">
              <a:effectLst/>
            </a:endParaRPr>
          </a:p>
          <a:p>
            <a:pPr marL="36900" indent="0">
              <a:buNone/>
            </a:pPr>
            <a:r>
              <a:rPr lang="pl-PL" b="1" dirty="0">
                <a:effectLst/>
              </a:rPr>
              <a:t>3. Jeżeli chcesz kupić jedno jabłko oraz jedno autko, które kosztuje 5 zł, to ile zapłacisz za wszystko?</a:t>
            </a:r>
            <a:endParaRPr lang="pl-PL" dirty="0">
              <a:effectLst/>
            </a:endParaRPr>
          </a:p>
          <a:p>
            <a:pPr marL="36900" indent="0">
              <a:buNone/>
            </a:pPr>
            <a:r>
              <a:rPr lang="pl-PL" b="1" dirty="0">
                <a:effectLst/>
              </a:rPr>
              <a:t> 4. Jeżeli ja kupię dwa autka, a ty pięć jabłek, to kto zapłaci więcej za zakupy? </a:t>
            </a:r>
            <a:endParaRPr lang="pl-PL" dirty="0">
              <a:effectLst/>
            </a:endParaRPr>
          </a:p>
          <a:p>
            <a:pPr marL="36900" indent="0">
              <a:buNone/>
            </a:pPr>
            <a:r>
              <a:rPr lang="pl-PL" b="1" dirty="0">
                <a:effectLst/>
              </a:rPr>
              <a:t>5. Masz 10 zł na zakupy. Chcesz kupić sześć jabłek i jedno autko. Ile pieniędzy Ci zabraknie?</a:t>
            </a:r>
            <a:endParaRPr lang="pl-PL" dirty="0">
              <a:effectLst/>
            </a:endParaRPr>
          </a:p>
          <a:p>
            <a:pPr marL="36900" indent="0">
              <a:buNone/>
            </a:pPr>
            <a:r>
              <a:rPr lang="pl-PL" b="1" dirty="0">
                <a:effectLst/>
              </a:rPr>
              <a:t> 6. Masz 10 zł na zakupy. Ile Ci zostanie, gdy kupisz jedno jabłko?</a:t>
            </a:r>
            <a:endParaRPr lang="pl-PL" dirty="0">
              <a:effectLst/>
            </a:endParaRPr>
          </a:p>
          <a:p>
            <a:pPr marL="36900" indent="0">
              <a:buNone/>
            </a:pPr>
            <a:r>
              <a:rPr lang="pl-PL" b="1" dirty="0">
                <a:effectLst/>
              </a:rPr>
              <a:t> </a:t>
            </a:r>
            <a:endParaRPr lang="pl-PL" dirty="0">
              <a:effectLst/>
            </a:endParaRPr>
          </a:p>
          <a:p>
            <a:endParaRPr lang="pl-PL" dirty="0"/>
          </a:p>
        </p:txBody>
      </p:sp>
    </p:spTree>
    <p:extLst>
      <p:ext uri="{BB962C8B-B14F-4D97-AF65-F5344CB8AC3E}">
        <p14:creationId xmlns:p14="http://schemas.microsoft.com/office/powerpoint/2010/main" xmlns="" val="13740069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0"/>
            <a:ext cx="10353762" cy="6654187"/>
          </a:xfrm>
        </p:spPr>
        <p:txBody>
          <a:bodyPr>
            <a:normAutofit fontScale="92500" lnSpcReduction="10000"/>
          </a:bodyPr>
          <a:lstStyle/>
          <a:p>
            <a:pPr>
              <a:buNone/>
            </a:pPr>
            <a:r>
              <a:rPr lang="pl-PL" b="1" dirty="0" smtClean="0">
                <a:solidFill>
                  <a:srgbClr val="00B050"/>
                </a:solidFill>
              </a:rPr>
              <a:t>Moje monety</a:t>
            </a:r>
            <a:endParaRPr lang="pl-PL" dirty="0" smtClean="0">
              <a:solidFill>
                <a:srgbClr val="00B050"/>
              </a:solidFill>
            </a:endParaRPr>
          </a:p>
          <a:p>
            <a:r>
              <a:rPr lang="pl-PL" b="1" dirty="0" smtClean="0"/>
              <a:t>Zabawa plastyczna. Dziecko ćwiczy rękę, uczy się starannego kolorowania, poznaje polskie monety</a:t>
            </a:r>
            <a:r>
              <a:rPr lang="pl-PL" dirty="0" smtClean="0"/>
              <a:t>.</a:t>
            </a:r>
          </a:p>
          <a:p>
            <a:r>
              <a:rPr lang="pl-PL" b="1" u="sng" dirty="0" smtClean="0">
                <a:solidFill>
                  <a:srgbClr val="FF0000"/>
                </a:solidFill>
              </a:rPr>
              <a:t>MIEJSCE ZABAWY:</a:t>
            </a:r>
            <a:r>
              <a:rPr lang="pl-PL" b="1" dirty="0" smtClean="0">
                <a:solidFill>
                  <a:srgbClr val="FF0000"/>
                </a:solidFill>
              </a:rPr>
              <a:t> </a:t>
            </a:r>
            <a:endParaRPr lang="pl-PL" dirty="0" smtClean="0">
              <a:solidFill>
                <a:srgbClr val="FF0000"/>
              </a:solidFill>
            </a:endParaRPr>
          </a:p>
          <a:p>
            <a:r>
              <a:rPr lang="pl-PL" b="1" dirty="0" smtClean="0"/>
              <a:t>Dom, przy stole </a:t>
            </a:r>
            <a:endParaRPr lang="pl-PL" dirty="0" smtClean="0"/>
          </a:p>
          <a:p>
            <a:r>
              <a:rPr lang="pl-PL" b="1" u="sng" dirty="0" smtClean="0">
                <a:solidFill>
                  <a:srgbClr val="FF0000"/>
                </a:solidFill>
              </a:rPr>
              <a:t>DO ZABAWY BĘDĄ POTRZEBNE</a:t>
            </a:r>
            <a:r>
              <a:rPr lang="pl-PL" b="1" dirty="0" smtClean="0">
                <a:solidFill>
                  <a:srgbClr val="FF0000"/>
                </a:solidFill>
              </a:rPr>
              <a:t>: </a:t>
            </a:r>
            <a:endParaRPr lang="pl-PL" dirty="0" smtClean="0">
              <a:solidFill>
                <a:srgbClr val="FF0000"/>
              </a:solidFill>
            </a:endParaRPr>
          </a:p>
          <a:p>
            <a:r>
              <a:rPr lang="pl-PL" b="1" dirty="0" smtClean="0"/>
              <a:t>Zestaw monet,  Blok rysunkowy, ołówek, nożyczki, klej </a:t>
            </a:r>
            <a:endParaRPr lang="pl-PL" dirty="0" smtClean="0"/>
          </a:p>
          <a:p>
            <a:r>
              <a:rPr lang="pl-PL" b="1" u="sng" dirty="0" smtClean="0">
                <a:solidFill>
                  <a:srgbClr val="FF0000"/>
                </a:solidFill>
              </a:rPr>
              <a:t>POJĘCIA DO WPROWADZENIA PODCZAS ZABAWY</a:t>
            </a:r>
            <a:r>
              <a:rPr lang="pl-PL" b="1" dirty="0" smtClean="0">
                <a:solidFill>
                  <a:srgbClr val="FF0000"/>
                </a:solidFill>
              </a:rPr>
              <a:t>: </a:t>
            </a:r>
            <a:endParaRPr lang="pl-PL" dirty="0" smtClean="0">
              <a:solidFill>
                <a:srgbClr val="FF0000"/>
              </a:solidFill>
            </a:endParaRPr>
          </a:p>
          <a:p>
            <a:r>
              <a:rPr lang="pl-PL" b="1" dirty="0" smtClean="0">
                <a:solidFill>
                  <a:srgbClr val="FFFF00"/>
                </a:solidFill>
              </a:rPr>
              <a:t>Moneta – pieniądz metalowy z wybitym godłem oraz cyfrą oznaczającą wartość monety</a:t>
            </a:r>
            <a:endParaRPr lang="pl-PL" dirty="0" smtClean="0">
              <a:solidFill>
                <a:srgbClr val="FFFF00"/>
              </a:solidFill>
            </a:endParaRPr>
          </a:p>
          <a:p>
            <a:r>
              <a:rPr lang="pl-PL" b="1" dirty="0" smtClean="0">
                <a:solidFill>
                  <a:srgbClr val="FFFF00"/>
                </a:solidFill>
              </a:rPr>
              <a:t> Awers monety – strona z godłem państwowym</a:t>
            </a:r>
            <a:endParaRPr lang="pl-PL" dirty="0" smtClean="0">
              <a:solidFill>
                <a:srgbClr val="FFFF00"/>
              </a:solidFill>
            </a:endParaRPr>
          </a:p>
          <a:p>
            <a:r>
              <a:rPr lang="pl-PL" b="1" dirty="0" smtClean="0">
                <a:solidFill>
                  <a:srgbClr val="FFFF00"/>
                </a:solidFill>
              </a:rPr>
              <a:t> Rewers monety – strona z nominałem, czyli cyfrą lub liczbą </a:t>
            </a:r>
            <a:endParaRPr lang="pl-PL" dirty="0" smtClean="0">
              <a:solidFill>
                <a:srgbClr val="FFFF00"/>
              </a:solidFill>
            </a:endParaRPr>
          </a:p>
          <a:p>
            <a:r>
              <a:rPr lang="pl-PL" b="1" u="sng" dirty="0" smtClean="0">
                <a:solidFill>
                  <a:srgbClr val="FF0000"/>
                </a:solidFill>
              </a:rPr>
              <a:t>PRZEBIEG ZABAWY:</a:t>
            </a:r>
            <a:r>
              <a:rPr lang="pl-PL" b="1" dirty="0" smtClean="0">
                <a:solidFill>
                  <a:srgbClr val="FF0000"/>
                </a:solidFill>
              </a:rPr>
              <a:t> </a:t>
            </a:r>
            <a:endParaRPr lang="pl-PL" dirty="0" smtClean="0">
              <a:solidFill>
                <a:srgbClr val="FF0000"/>
              </a:solidFill>
            </a:endParaRPr>
          </a:p>
          <a:p>
            <a:r>
              <a:rPr lang="pl-PL" b="1" dirty="0" smtClean="0"/>
              <a:t>Każdą monetę wkładamy pod kartkę i dokładnie zamalowujemy ołówkiem tak, aby na kartce pojawił się odrys monety. Aby moneta się nie przesuwała, przytrzymujemy ją palcami przez kartkę. Następnie odwracamy monetę i odrysowujemy rewers. Obydwa obrazki wycinamy i sklejamy ze sobą. Moneta jest już gotowa. W ten sposób można przygotować kilka zestawów monet, które posłużą do wspólnej zabawy, np. w sklep. </a:t>
            </a:r>
            <a:endParaRPr lang="pl-PL" dirty="0" smtClean="0"/>
          </a:p>
          <a:p>
            <a:r>
              <a:rPr lang="pl-PL" b="1" dirty="0" smtClean="0">
                <a:solidFill>
                  <a:srgbClr val="FF0000"/>
                </a:solidFill>
              </a:rPr>
              <a:t>UWAGA: Po zabawie monetami należy koniecznie umyć ręce.</a:t>
            </a:r>
            <a:endParaRPr lang="pl-PL" dirty="0" smtClean="0">
              <a:solidFill>
                <a:srgbClr val="FF0000"/>
              </a:solidFill>
            </a:endParaRPr>
          </a:p>
          <a:p>
            <a:endParaRPr lang="pl-PL"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Temat: Zaczarowane monety. </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Sama WENEZUELA - monety EGZOTYCZNE - zestaw 1 KG 6454468417 - Allegro.pl"/>
          <p:cNvPicPr/>
          <p:nvPr/>
        </p:nvPicPr>
        <p:blipFill>
          <a:blip r:embed="rId2" cstate="print"/>
          <a:srcRect/>
          <a:stretch>
            <a:fillRect/>
          </a:stretch>
        </p:blipFill>
        <p:spPr bwMode="auto">
          <a:xfrm>
            <a:off x="3652276" y="1732449"/>
            <a:ext cx="4876800" cy="3638550"/>
          </a:xfrm>
          <a:prstGeom prst="rect">
            <a:avLst/>
          </a:prstGeom>
          <a:noFill/>
          <a:ln w="9525">
            <a:noFill/>
            <a:miter lim="800000"/>
            <a:headEnd/>
            <a:tailEnd/>
          </a:ln>
        </p:spPr>
      </p:pic>
    </p:spTree>
    <p:extLst>
      <p:ext uri="{BB962C8B-B14F-4D97-AF65-F5344CB8AC3E}">
        <p14:creationId xmlns:p14="http://schemas.microsoft.com/office/powerpoint/2010/main" xmlns="" val="27057126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endParaRPr lang="pl-PL" dirty="0"/>
          </a:p>
        </p:txBody>
      </p:sp>
      <p:sp>
        <p:nvSpPr>
          <p:cNvPr id="3" name="Podtytuł 2"/>
          <p:cNvSpPr>
            <a:spLocks noGrp="1"/>
          </p:cNvSpPr>
          <p:nvPr>
            <p:ph type="subTitle" idx="1"/>
          </p:nvPr>
        </p:nvSpPr>
        <p:spPr/>
        <p:txBody>
          <a:bodyPr/>
          <a:lstStyle/>
          <a:p>
            <a:endParaRPr lang="pl-PL"/>
          </a:p>
        </p:txBody>
      </p:sp>
      <p:pic>
        <p:nvPicPr>
          <p:cNvPr id="4" name="Obraz 3" descr="Frotaż monet"/>
          <p:cNvPicPr/>
          <p:nvPr/>
        </p:nvPicPr>
        <p:blipFill>
          <a:blip r:embed="rId2" cstate="print"/>
          <a:srcRect/>
          <a:stretch>
            <a:fillRect/>
          </a:stretch>
        </p:blipFill>
        <p:spPr bwMode="auto">
          <a:xfrm>
            <a:off x="3215640" y="1381081"/>
            <a:ext cx="5760720" cy="409583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243840"/>
            <a:ext cx="10353762" cy="661851"/>
          </a:xfrm>
        </p:spPr>
        <p:txBody>
          <a:bodyPr>
            <a:normAutofit fontScale="90000"/>
          </a:bodyPr>
          <a:lstStyle/>
          <a:p>
            <a:r>
              <a:rPr lang="pl-PL" dirty="0" smtClean="0">
                <a:solidFill>
                  <a:srgbClr val="00B050"/>
                </a:solidFill>
              </a:rPr>
              <a:t>Oszczędzanie</a:t>
            </a:r>
            <a:endParaRPr lang="pl-PL" dirty="0">
              <a:solidFill>
                <a:srgbClr val="00B050"/>
              </a:solidFill>
            </a:endParaRPr>
          </a:p>
        </p:txBody>
      </p:sp>
      <p:sp>
        <p:nvSpPr>
          <p:cNvPr id="3" name="Symbol zastępczy zawartości 2"/>
          <p:cNvSpPr>
            <a:spLocks noGrp="1"/>
          </p:cNvSpPr>
          <p:nvPr>
            <p:ph idx="1"/>
          </p:nvPr>
        </p:nvSpPr>
        <p:spPr>
          <a:xfrm>
            <a:off x="913795" y="1045029"/>
            <a:ext cx="10353762" cy="4746171"/>
          </a:xfrm>
        </p:spPr>
        <p:txBody>
          <a:bodyPr>
            <a:normAutofit fontScale="85000" lnSpcReduction="20000"/>
          </a:bodyPr>
          <a:lstStyle/>
          <a:p>
            <a:pPr marL="36900" indent="0">
              <a:buNone/>
            </a:pPr>
            <a:r>
              <a:rPr lang="pl-PL" b="1" dirty="0">
                <a:effectLst/>
              </a:rPr>
              <a:t>Zabawa edukacyjna. Dziecko uczy się oszczędzania. Dowiaduje się, że z drobnych kwot tworzy się większa, która oznacza większe możliwości.</a:t>
            </a:r>
            <a:endParaRPr lang="pl-PL" dirty="0">
              <a:effectLst/>
            </a:endParaRPr>
          </a:p>
          <a:p>
            <a:pPr marL="36900" indent="0">
              <a:buNone/>
            </a:pPr>
            <a:r>
              <a:rPr lang="pl-PL" b="1" u="sng" dirty="0">
                <a:solidFill>
                  <a:srgbClr val="FF0000"/>
                </a:solidFill>
                <a:effectLst/>
              </a:rPr>
              <a:t>MIEJSCE ZABAWY:</a:t>
            </a:r>
            <a:r>
              <a:rPr lang="pl-PL" b="1" dirty="0">
                <a:solidFill>
                  <a:srgbClr val="FF0000"/>
                </a:solidFill>
                <a:effectLst/>
              </a:rPr>
              <a:t> </a:t>
            </a:r>
            <a:endParaRPr lang="pl-PL" dirty="0">
              <a:solidFill>
                <a:srgbClr val="FF0000"/>
              </a:solidFill>
              <a:effectLst/>
            </a:endParaRPr>
          </a:p>
          <a:p>
            <a:pPr marL="36900" indent="0">
              <a:buNone/>
            </a:pPr>
            <a:r>
              <a:rPr lang="pl-PL" b="1" dirty="0">
                <a:effectLst/>
              </a:rPr>
              <a:t>Dom </a:t>
            </a:r>
            <a:endParaRPr lang="pl-PL" dirty="0">
              <a:effectLst/>
            </a:endParaRPr>
          </a:p>
          <a:p>
            <a:pPr marL="36900" indent="0">
              <a:buNone/>
            </a:pPr>
            <a:r>
              <a:rPr lang="pl-PL" b="1" u="sng" dirty="0">
                <a:solidFill>
                  <a:srgbClr val="FF0000"/>
                </a:solidFill>
                <a:effectLst/>
              </a:rPr>
              <a:t>DO ZABAWY BĘDĄ POTRZEBNE</a:t>
            </a:r>
            <a:r>
              <a:rPr lang="pl-PL" b="1" dirty="0">
                <a:solidFill>
                  <a:srgbClr val="FF0000"/>
                </a:solidFill>
                <a:effectLst/>
              </a:rPr>
              <a:t>: </a:t>
            </a:r>
            <a:endParaRPr lang="pl-PL" dirty="0">
              <a:solidFill>
                <a:srgbClr val="FF0000"/>
              </a:solidFill>
              <a:effectLst/>
            </a:endParaRPr>
          </a:p>
          <a:p>
            <a:pPr marL="36900" indent="0">
              <a:buNone/>
            </a:pPr>
            <a:r>
              <a:rPr lang="pl-PL" b="1" dirty="0">
                <a:effectLst/>
              </a:rPr>
              <a:t>Ustalona kwota (np. 1 zł), którą dziecko będzie otrzymywać codziennie (przez określony czas</a:t>
            </a:r>
            <a:r>
              <a:rPr lang="pl-PL" b="1" dirty="0" smtClean="0">
                <a:effectLst/>
              </a:rPr>
              <a:t>)</a:t>
            </a:r>
          </a:p>
          <a:p>
            <a:pPr marL="36900" indent="0">
              <a:buNone/>
            </a:pPr>
            <a:r>
              <a:rPr lang="pl-PL" b="1" u="sng" dirty="0" smtClean="0">
                <a:solidFill>
                  <a:srgbClr val="FF0000"/>
                </a:solidFill>
                <a:effectLst/>
              </a:rPr>
              <a:t> </a:t>
            </a:r>
            <a:r>
              <a:rPr lang="pl-PL" b="1" u="sng" dirty="0">
                <a:solidFill>
                  <a:srgbClr val="FF0000"/>
                </a:solidFill>
                <a:effectLst/>
              </a:rPr>
              <a:t>POJĘCIA DO WPROWADZENIA PODCZAS ZABAWY:</a:t>
            </a:r>
            <a:r>
              <a:rPr lang="pl-PL" b="1" dirty="0">
                <a:solidFill>
                  <a:srgbClr val="FF0000"/>
                </a:solidFill>
                <a:effectLst/>
              </a:rPr>
              <a:t> </a:t>
            </a:r>
            <a:endParaRPr lang="pl-PL" dirty="0">
              <a:solidFill>
                <a:srgbClr val="FF0000"/>
              </a:solidFill>
              <a:effectLst/>
            </a:endParaRPr>
          </a:p>
          <a:p>
            <a:pPr marL="36900" indent="0">
              <a:buNone/>
            </a:pPr>
            <a:r>
              <a:rPr lang="pl-PL" b="1" dirty="0">
                <a:solidFill>
                  <a:srgbClr val="FFFF00"/>
                </a:solidFill>
                <a:effectLst/>
              </a:rPr>
              <a:t>Oszczędności – pieniądze, których nie wydajemy na niepotrzebne zakupy (np. słodycze lub małe zabawki, które szybko się psują), tylko odkładamy i czekamy, aż zbierzemy odpowiednią kwotę, aby kupić rzecz większą i fajniejszą</a:t>
            </a:r>
            <a:endParaRPr lang="pl-PL" dirty="0">
              <a:solidFill>
                <a:srgbClr val="FFFF00"/>
              </a:solidFill>
              <a:effectLst/>
            </a:endParaRPr>
          </a:p>
          <a:p>
            <a:pPr marL="36900" indent="0">
              <a:buNone/>
            </a:pPr>
            <a:r>
              <a:rPr lang="pl-PL" b="1" u="sng" dirty="0">
                <a:solidFill>
                  <a:srgbClr val="FF0000"/>
                </a:solidFill>
                <a:effectLst/>
              </a:rPr>
              <a:t> PRZEBIEG ZABAWY:</a:t>
            </a:r>
            <a:r>
              <a:rPr lang="pl-PL" b="1" dirty="0">
                <a:solidFill>
                  <a:srgbClr val="FF0000"/>
                </a:solidFill>
                <a:effectLst/>
              </a:rPr>
              <a:t> </a:t>
            </a:r>
            <a:endParaRPr lang="pl-PL" dirty="0">
              <a:solidFill>
                <a:srgbClr val="FF0000"/>
              </a:solidFill>
              <a:effectLst/>
            </a:endParaRPr>
          </a:p>
          <a:p>
            <a:pPr marL="36900" indent="0">
              <a:buNone/>
            </a:pPr>
            <a:r>
              <a:rPr lang="pl-PL" b="1" dirty="0">
                <a:effectLst/>
              </a:rPr>
              <a:t>Przez ustalony okres, np. miesiąc, dziecko otrzymuje codziennie określoną kwotę, np. 1 zł. Szukamy z dzieckiem celu oszczędzania, np. zabawki, na którą trzeba przez wiele dni (np. 30) odkładać pieniądze. Dziecko ćwiczy silną wolę, stara się jak najdłużej nie wydawać pieniędzy. Co kilka dni razem sprawdzamy, ile dziecko już zebrało, a ile jeszcze mu brakuje do zaplanowanego zakupu (to również bardzo dobra metoda na naukę liczenia).</a:t>
            </a:r>
            <a:endParaRPr lang="pl-PL" dirty="0">
              <a:effectLst/>
            </a:endParaRPr>
          </a:p>
          <a:p>
            <a:pPr marL="36900" indent="0">
              <a:buNone/>
            </a:pPr>
            <a:endParaRPr lang="pl-PL" dirty="0">
              <a:effectLst/>
            </a:endParaRPr>
          </a:p>
          <a:p>
            <a:endParaRPr lang="pl-PL" dirty="0"/>
          </a:p>
        </p:txBody>
      </p:sp>
    </p:spTree>
    <p:extLst>
      <p:ext uri="{BB962C8B-B14F-4D97-AF65-F5344CB8AC3E}">
        <p14:creationId xmlns:p14="http://schemas.microsoft.com/office/powerpoint/2010/main" xmlns="" val="26961319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endParaRPr lang="pl-PL" dirty="0"/>
          </a:p>
        </p:txBody>
      </p:sp>
      <p:sp>
        <p:nvSpPr>
          <p:cNvPr id="3" name="Podtytuł 2"/>
          <p:cNvSpPr>
            <a:spLocks noGrp="1"/>
          </p:cNvSpPr>
          <p:nvPr>
            <p:ph type="subTitle" idx="1"/>
          </p:nvPr>
        </p:nvSpPr>
        <p:spPr/>
        <p:txBody>
          <a:bodyPr/>
          <a:lstStyle/>
          <a:p>
            <a:endParaRPr lang="pl-PL"/>
          </a:p>
        </p:txBody>
      </p:sp>
      <p:pic>
        <p:nvPicPr>
          <p:cNvPr id="4" name="Obraz 3" descr="SKARBONKA ŚWINKA PIGGY PLASTIKOWA 6729987164 - Allegro.pl"/>
          <p:cNvPicPr/>
          <p:nvPr/>
        </p:nvPicPr>
        <p:blipFill>
          <a:blip r:embed="rId2" cstate="print"/>
          <a:srcRect/>
          <a:stretch>
            <a:fillRect/>
          </a:stretch>
        </p:blipFill>
        <p:spPr bwMode="auto">
          <a:xfrm>
            <a:off x="3952875" y="1285875"/>
            <a:ext cx="4286250" cy="428625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98899" y="258426"/>
            <a:ext cx="10353762" cy="609600"/>
          </a:xfrm>
        </p:spPr>
        <p:txBody>
          <a:bodyPr>
            <a:normAutofit fontScale="90000"/>
          </a:bodyPr>
          <a:lstStyle/>
          <a:p>
            <a:r>
              <a:rPr lang="pl-PL" dirty="0" smtClean="0">
                <a:solidFill>
                  <a:srgbClr val="00B050"/>
                </a:solidFill>
              </a:rPr>
              <a:t>Wizyta w sklepie</a:t>
            </a:r>
            <a:endParaRPr lang="pl-PL" dirty="0">
              <a:solidFill>
                <a:srgbClr val="00B050"/>
              </a:solidFill>
            </a:endParaRPr>
          </a:p>
        </p:txBody>
      </p:sp>
      <p:sp>
        <p:nvSpPr>
          <p:cNvPr id="3" name="Symbol zastępczy zawartości 2"/>
          <p:cNvSpPr>
            <a:spLocks noGrp="1"/>
          </p:cNvSpPr>
          <p:nvPr>
            <p:ph idx="1"/>
          </p:nvPr>
        </p:nvSpPr>
        <p:spPr>
          <a:xfrm>
            <a:off x="913795" y="1018903"/>
            <a:ext cx="10353762" cy="5573808"/>
          </a:xfrm>
        </p:spPr>
        <p:txBody>
          <a:bodyPr>
            <a:normAutofit fontScale="85000" lnSpcReduction="20000"/>
          </a:bodyPr>
          <a:lstStyle/>
          <a:p>
            <a:pPr marL="36900" indent="0">
              <a:buNone/>
            </a:pPr>
            <a:r>
              <a:rPr lang="pl-PL" b="1" dirty="0">
                <a:effectLst/>
              </a:rPr>
              <a:t>Zabawa edukacyjna w terenie. Dziecko uczy się zasad obowiązujących w sklepie, poznaje wartość pieniądza, przygotowuje się do samodzielności.</a:t>
            </a:r>
            <a:endParaRPr lang="pl-PL" dirty="0">
              <a:effectLst/>
            </a:endParaRPr>
          </a:p>
          <a:p>
            <a:pPr marL="36900" indent="0">
              <a:buNone/>
            </a:pPr>
            <a:r>
              <a:rPr lang="pl-PL" b="1" u="sng" dirty="0">
                <a:solidFill>
                  <a:srgbClr val="FF0000"/>
                </a:solidFill>
                <a:effectLst/>
              </a:rPr>
              <a:t>MIEJSCE ZABAWY:</a:t>
            </a:r>
            <a:r>
              <a:rPr lang="pl-PL" b="1" dirty="0">
                <a:solidFill>
                  <a:srgbClr val="FF0000"/>
                </a:solidFill>
                <a:effectLst/>
              </a:rPr>
              <a:t> </a:t>
            </a:r>
            <a:endParaRPr lang="pl-PL" dirty="0">
              <a:solidFill>
                <a:srgbClr val="FF0000"/>
              </a:solidFill>
              <a:effectLst/>
            </a:endParaRPr>
          </a:p>
          <a:p>
            <a:pPr marL="36900" indent="0">
              <a:buNone/>
            </a:pPr>
            <a:r>
              <a:rPr lang="pl-PL" b="1" dirty="0">
                <a:effectLst/>
              </a:rPr>
              <a:t>Sklep</a:t>
            </a:r>
            <a:endParaRPr lang="pl-PL" dirty="0">
              <a:effectLst/>
            </a:endParaRPr>
          </a:p>
          <a:p>
            <a:pPr marL="36900" indent="0">
              <a:buNone/>
            </a:pPr>
            <a:r>
              <a:rPr lang="pl-PL" b="1" u="sng" dirty="0">
                <a:solidFill>
                  <a:srgbClr val="FF0000"/>
                </a:solidFill>
                <a:effectLst/>
              </a:rPr>
              <a:t> DO ZABAWY BĘDĄ POTRZEBNE:</a:t>
            </a:r>
            <a:r>
              <a:rPr lang="pl-PL" b="1" dirty="0">
                <a:solidFill>
                  <a:srgbClr val="FF0000"/>
                </a:solidFill>
                <a:effectLst/>
              </a:rPr>
              <a:t> </a:t>
            </a:r>
            <a:endParaRPr lang="pl-PL" dirty="0">
              <a:solidFill>
                <a:srgbClr val="FF0000"/>
              </a:solidFill>
              <a:effectLst/>
            </a:endParaRPr>
          </a:p>
          <a:p>
            <a:pPr marL="36900" indent="0">
              <a:buNone/>
            </a:pPr>
            <a:r>
              <a:rPr lang="pl-PL" b="1" dirty="0">
                <a:effectLst/>
              </a:rPr>
              <a:t>Lista zakupów i długopis Ustalona suma pieniędzy. Torba na </a:t>
            </a:r>
            <a:r>
              <a:rPr lang="pl-PL" b="1" dirty="0" smtClean="0">
                <a:effectLst/>
              </a:rPr>
              <a:t>zakupy </a:t>
            </a:r>
          </a:p>
          <a:p>
            <a:pPr marL="36900" indent="0">
              <a:buNone/>
            </a:pPr>
            <a:r>
              <a:rPr lang="pl-PL" b="1" u="sng" dirty="0" smtClean="0">
                <a:solidFill>
                  <a:srgbClr val="FF0000"/>
                </a:solidFill>
                <a:effectLst/>
              </a:rPr>
              <a:t>POJĘCIA </a:t>
            </a:r>
            <a:r>
              <a:rPr lang="pl-PL" b="1" u="sng" dirty="0">
                <a:solidFill>
                  <a:srgbClr val="FF0000"/>
                </a:solidFill>
                <a:effectLst/>
              </a:rPr>
              <a:t>DO WPROWADZENIA PODCZAS ZABAWY:</a:t>
            </a:r>
            <a:r>
              <a:rPr lang="pl-PL" b="1" dirty="0">
                <a:solidFill>
                  <a:srgbClr val="FF0000"/>
                </a:solidFill>
                <a:effectLst/>
              </a:rPr>
              <a:t> </a:t>
            </a:r>
            <a:endParaRPr lang="pl-PL" dirty="0">
              <a:solidFill>
                <a:srgbClr val="FF0000"/>
              </a:solidFill>
              <a:effectLst/>
            </a:endParaRPr>
          </a:p>
          <a:p>
            <a:pPr marL="36900" indent="0">
              <a:buNone/>
            </a:pPr>
            <a:r>
              <a:rPr lang="pl-PL" b="1" dirty="0">
                <a:solidFill>
                  <a:srgbClr val="FFFF00"/>
                </a:solidFill>
                <a:effectLst/>
              </a:rPr>
              <a:t>Sklep – miejsce, w którym sprzedaje się i kupuje różne towary</a:t>
            </a:r>
            <a:endParaRPr lang="pl-PL" dirty="0">
              <a:solidFill>
                <a:srgbClr val="FFFF00"/>
              </a:solidFill>
              <a:effectLst/>
            </a:endParaRPr>
          </a:p>
          <a:p>
            <a:pPr marL="36900" indent="0">
              <a:buNone/>
            </a:pPr>
            <a:r>
              <a:rPr lang="pl-PL" b="1" dirty="0">
                <a:solidFill>
                  <a:srgbClr val="FFFF00"/>
                </a:solidFill>
                <a:effectLst/>
              </a:rPr>
              <a:t> Sprzedawca, ekspedientka – ktoś, kto sprzedaje</a:t>
            </a:r>
            <a:endParaRPr lang="pl-PL" dirty="0">
              <a:solidFill>
                <a:srgbClr val="FFFF00"/>
              </a:solidFill>
              <a:effectLst/>
            </a:endParaRPr>
          </a:p>
          <a:p>
            <a:pPr marL="36900" indent="0">
              <a:buNone/>
            </a:pPr>
            <a:r>
              <a:rPr lang="pl-PL" b="1" dirty="0">
                <a:solidFill>
                  <a:srgbClr val="FFFF00"/>
                </a:solidFill>
                <a:effectLst/>
              </a:rPr>
              <a:t> Kupujący, klient – ktoś, kto kupuje </a:t>
            </a:r>
            <a:endParaRPr lang="pl-PL" dirty="0">
              <a:solidFill>
                <a:srgbClr val="FFFF00"/>
              </a:solidFill>
              <a:effectLst/>
            </a:endParaRPr>
          </a:p>
          <a:p>
            <a:pPr marL="36900" indent="0">
              <a:buNone/>
            </a:pPr>
            <a:r>
              <a:rPr lang="pl-PL" b="1" u="sng" dirty="0">
                <a:solidFill>
                  <a:srgbClr val="FF0000"/>
                </a:solidFill>
                <a:effectLst/>
              </a:rPr>
              <a:t>PRZEBIEG ZABAWY: </a:t>
            </a:r>
            <a:endParaRPr lang="pl-PL" dirty="0">
              <a:solidFill>
                <a:srgbClr val="FF0000"/>
              </a:solidFill>
              <a:effectLst/>
            </a:endParaRPr>
          </a:p>
          <a:p>
            <a:pPr marL="36900" indent="0">
              <a:buNone/>
            </a:pPr>
            <a:r>
              <a:rPr lang="pl-PL" b="1" dirty="0">
                <a:effectLst/>
              </a:rPr>
              <a:t>Przed wyjściem do sklepu układamy krótką listę zakupów (dziecko może narysować potrzebne produkty). Następnie przygotowujemy potrzebne pieniądze. Kwota powinna odpowiadać wartości planowanych zakupów. Omawiamy rodzaj sklepu, do którego idziemy, np. hipermarket. Rozmawiamy o innych sklepach: osiedlowych, branżowych, targach, warzywniakach, cukierniach itp. Podczas zakupów omawiamy układ sklepu, szukamy potrzebnych produktów, sprawdzamy składniki, daty na etykietach i ceny, korzystamy z czytnika, omawiamy obsługę w kasie, sposób płatności. Po powrocie do domu dziecko opowiada przebieg wizyty w sklepie, uwzględniając jak najwięcej szczegółów</a:t>
            </a:r>
            <a:endParaRPr lang="pl-PL" dirty="0">
              <a:effectLst/>
            </a:endParaRPr>
          </a:p>
          <a:p>
            <a:pPr marL="36900" indent="0">
              <a:buNone/>
            </a:pPr>
            <a:r>
              <a:rPr lang="pl-PL" b="1" dirty="0" smtClean="0">
                <a:effectLst/>
              </a:rPr>
              <a:t> </a:t>
            </a:r>
            <a:endParaRPr lang="pl-PL" dirty="0">
              <a:effectLst/>
            </a:endParaRPr>
          </a:p>
          <a:p>
            <a:endParaRPr lang="pl-PL" dirty="0"/>
          </a:p>
        </p:txBody>
      </p:sp>
    </p:spTree>
    <p:extLst>
      <p:ext uri="{BB962C8B-B14F-4D97-AF65-F5344CB8AC3E}">
        <p14:creationId xmlns:p14="http://schemas.microsoft.com/office/powerpoint/2010/main" xmlns="" val="2909300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endParaRPr lang="pl-PL"/>
          </a:p>
        </p:txBody>
      </p:sp>
      <p:sp>
        <p:nvSpPr>
          <p:cNvPr id="3" name="Podtytuł 2"/>
          <p:cNvSpPr>
            <a:spLocks noGrp="1"/>
          </p:cNvSpPr>
          <p:nvPr>
            <p:ph type="subTitle" idx="1"/>
          </p:nvPr>
        </p:nvSpPr>
        <p:spPr/>
        <p:txBody>
          <a:bodyPr/>
          <a:lstStyle/>
          <a:p>
            <a:endParaRPr lang="pl-PL" dirty="0"/>
          </a:p>
        </p:txBody>
      </p:sp>
      <p:pic>
        <p:nvPicPr>
          <p:cNvPr id="4" name="Obraz 3" descr="Okiem taty, czyli jak przetrwać zakupy z dzieckiem – Zwierciadlo.pl"/>
          <p:cNvPicPr/>
          <p:nvPr/>
        </p:nvPicPr>
        <p:blipFill>
          <a:blip r:embed="rId2" cstate="print"/>
          <a:srcRect/>
          <a:stretch>
            <a:fillRect/>
          </a:stretch>
        </p:blipFill>
        <p:spPr bwMode="auto">
          <a:xfrm>
            <a:off x="3215640" y="1509892"/>
            <a:ext cx="5760720" cy="3838216"/>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Zagadki</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dirty="0">
                <a:effectLst/>
              </a:rPr>
              <a:t>Kto do pracy chodzi – mama albo tata, dostaje pieniądze. Co to jest? </a:t>
            </a:r>
            <a:r>
              <a:rPr lang="pl-PL" dirty="0" smtClean="0">
                <a:solidFill>
                  <a:srgbClr val="FF0000"/>
                </a:solidFill>
                <a:effectLst/>
              </a:rPr>
              <a:t>Wypłata</a:t>
            </a:r>
          </a:p>
          <a:p>
            <a:pPr marL="36900" indent="0">
              <a:buNone/>
            </a:pPr>
            <a:r>
              <a:rPr lang="pl-PL" dirty="0">
                <a:effectLst/>
              </a:rPr>
              <a:t>W sklepie są produkty, możesz je zobaczyć. Gdy chcesz wziąć do domu, to musisz – </a:t>
            </a:r>
            <a:r>
              <a:rPr lang="pl-PL" dirty="0">
                <a:solidFill>
                  <a:srgbClr val="FF0000"/>
                </a:solidFill>
                <a:effectLst/>
              </a:rPr>
              <a:t>zapłacić. </a:t>
            </a:r>
          </a:p>
          <a:p>
            <a:pPr marL="36900" indent="0">
              <a:buNone/>
            </a:pPr>
            <a:r>
              <a:rPr lang="pl-PL" dirty="0">
                <a:effectLst/>
              </a:rPr>
              <a:t>Ważna pani w sklepie na klientów zerka. Płacisz jej za towar, to pani – </a:t>
            </a:r>
            <a:r>
              <a:rPr lang="pl-PL" dirty="0">
                <a:solidFill>
                  <a:srgbClr val="FF0000"/>
                </a:solidFill>
                <a:effectLst/>
              </a:rPr>
              <a:t>kasjerka. </a:t>
            </a:r>
          </a:p>
          <a:p>
            <a:pPr marL="36900" indent="0">
              <a:buNone/>
            </a:pPr>
            <a:r>
              <a:rPr lang="pl-PL" dirty="0">
                <a:effectLst/>
              </a:rPr>
              <a:t>Gdy pieniądze chcesz oszczędzać, Kasiu, Aniu i ty, Janku, to nie trzymaj ich w szufladzie, tylko w bardzo dobrym</a:t>
            </a:r>
            <a:r>
              <a:rPr lang="pl-PL" dirty="0">
                <a:solidFill>
                  <a:srgbClr val="FF0000"/>
                </a:solidFill>
                <a:effectLst/>
              </a:rPr>
              <a:t>... banku.</a:t>
            </a:r>
          </a:p>
          <a:p>
            <a:pPr marL="36900" indent="0">
              <a:buNone/>
            </a:pPr>
            <a:r>
              <a:rPr lang="pl-PL" dirty="0">
                <a:effectLst/>
              </a:rPr>
              <a:t> Szeleszczą w portfelu: jeden warty dziesięć, a inny – sto złotych. Jak się nazywają? </a:t>
            </a:r>
            <a:r>
              <a:rPr lang="pl-PL" dirty="0">
                <a:solidFill>
                  <a:srgbClr val="FF0000"/>
                </a:solidFill>
                <a:effectLst/>
              </a:rPr>
              <a:t>Banknoty. </a:t>
            </a:r>
          </a:p>
          <a:p>
            <a:pPr marL="36900" indent="0">
              <a:buNone/>
            </a:pPr>
            <a:r>
              <a:rPr lang="pl-PL" dirty="0">
                <a:effectLst/>
              </a:rPr>
              <a:t>Płaskie, metalowe, ciężkie ciut, niestety. Brzęczą w portfelu. Co to jest? </a:t>
            </a:r>
            <a:r>
              <a:rPr lang="pl-PL" dirty="0">
                <a:solidFill>
                  <a:srgbClr val="FF0000"/>
                </a:solidFill>
                <a:effectLst/>
              </a:rPr>
              <a:t>Monety</a:t>
            </a:r>
            <a:r>
              <a:rPr lang="pl-PL" dirty="0" smtClean="0">
                <a:solidFill>
                  <a:srgbClr val="FF0000"/>
                </a:solidFill>
                <a:effectLst/>
              </a:rPr>
              <a:t>.</a:t>
            </a:r>
          </a:p>
          <a:p>
            <a:pPr marL="36900" indent="0">
              <a:buNone/>
            </a:pPr>
            <a:r>
              <a:rPr lang="pl-PL" dirty="0">
                <a:effectLst/>
              </a:rPr>
              <a:t>W kiosku, w piekarni, w sklepie ze sprzętem, gdy chcesz coś kupić, jesteś – </a:t>
            </a:r>
            <a:r>
              <a:rPr lang="pl-PL" dirty="0">
                <a:solidFill>
                  <a:srgbClr val="FF0000"/>
                </a:solidFill>
                <a:effectLst/>
              </a:rPr>
              <a:t>klientem. </a:t>
            </a:r>
          </a:p>
          <a:p>
            <a:pPr marL="36900" indent="0">
              <a:buNone/>
            </a:pPr>
            <a:r>
              <a:rPr lang="pl-PL" dirty="0">
                <a:effectLst/>
              </a:rPr>
              <a:t>Zamontowany w ścianie automat. Są w nim pieniądze. Co to jest? </a:t>
            </a:r>
            <a:r>
              <a:rPr lang="pl-PL" dirty="0">
                <a:solidFill>
                  <a:srgbClr val="FF0000"/>
                </a:solidFill>
                <a:effectLst/>
              </a:rPr>
              <a:t>Bankomat.</a:t>
            </a:r>
          </a:p>
          <a:p>
            <a:pPr marL="36900" indent="0">
              <a:buNone/>
            </a:pPr>
            <a:endParaRPr lang="pl-PL" dirty="0">
              <a:solidFill>
                <a:srgbClr val="FF0000"/>
              </a:solidFill>
              <a:effectLst/>
            </a:endParaRPr>
          </a:p>
          <a:p>
            <a:endParaRPr lang="pl-PL" dirty="0"/>
          </a:p>
        </p:txBody>
      </p:sp>
    </p:spTree>
    <p:extLst>
      <p:ext uri="{BB962C8B-B14F-4D97-AF65-F5344CB8AC3E}">
        <p14:creationId xmlns:p14="http://schemas.microsoft.com/office/powerpoint/2010/main" xmlns="" val="29068092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609600"/>
            <a:ext cx="10353762" cy="5303520"/>
          </a:xfrm>
        </p:spPr>
        <p:txBody>
          <a:bodyPr/>
          <a:lstStyle/>
          <a:p>
            <a:r>
              <a:rPr lang="pl-PL" dirty="0" smtClean="0">
                <a:solidFill>
                  <a:srgbClr val="FF0000"/>
                </a:solidFill>
              </a:rPr>
              <a:t>Eksperymenty</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spTree>
    <p:extLst>
      <p:ext uri="{BB962C8B-B14F-4D97-AF65-F5344CB8AC3E}">
        <p14:creationId xmlns:p14="http://schemas.microsoft.com/office/powerpoint/2010/main" xmlns="" val="29469540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217714"/>
            <a:ext cx="10353762" cy="583475"/>
          </a:xfrm>
        </p:spPr>
        <p:txBody>
          <a:bodyPr>
            <a:normAutofit fontScale="90000"/>
          </a:bodyPr>
          <a:lstStyle/>
          <a:p>
            <a:r>
              <a:rPr lang="pl-PL" dirty="0" smtClean="0">
                <a:solidFill>
                  <a:srgbClr val="FF0000"/>
                </a:solidFill>
              </a:rPr>
              <a:t>Eksperyment </a:t>
            </a:r>
            <a:r>
              <a:rPr lang="pl-PL" dirty="0" smtClean="0">
                <a:solidFill>
                  <a:srgbClr val="FF0000"/>
                </a:solidFill>
              </a:rPr>
              <a:t>nr 1</a:t>
            </a:r>
            <a:endParaRPr lang="pl-PL" dirty="0">
              <a:solidFill>
                <a:srgbClr val="FF0000"/>
              </a:solidFill>
            </a:endParaRPr>
          </a:p>
        </p:txBody>
      </p:sp>
      <p:sp>
        <p:nvSpPr>
          <p:cNvPr id="3" name="Symbol zastępczy zawartości 2"/>
          <p:cNvSpPr>
            <a:spLocks noGrp="1"/>
          </p:cNvSpPr>
          <p:nvPr>
            <p:ph idx="1"/>
          </p:nvPr>
        </p:nvSpPr>
        <p:spPr>
          <a:xfrm>
            <a:off x="913795" y="940527"/>
            <a:ext cx="10353762" cy="4850674"/>
          </a:xfrm>
        </p:spPr>
        <p:txBody>
          <a:bodyPr/>
          <a:lstStyle/>
          <a:p>
            <a:pPr marL="36900" indent="0">
              <a:buNone/>
            </a:pPr>
            <a:r>
              <a:rPr lang="pl-PL" b="1" i="1" dirty="0">
                <a:solidFill>
                  <a:srgbClr val="FF0000"/>
                </a:solidFill>
                <a:effectLst/>
              </a:rPr>
              <a:t>Zaczarowane monety</a:t>
            </a:r>
            <a:endParaRPr lang="pl-PL" dirty="0">
              <a:solidFill>
                <a:srgbClr val="FF0000"/>
              </a:solidFill>
              <a:effectLst/>
            </a:endParaRPr>
          </a:p>
          <a:p>
            <a:pPr marL="36900" indent="0">
              <a:buNone/>
            </a:pPr>
            <a:r>
              <a:rPr lang="pl-PL" b="1" dirty="0">
                <a:effectLst/>
              </a:rPr>
              <a:t>Pomoce</a:t>
            </a:r>
            <a:r>
              <a:rPr lang="pl-PL" b="1" dirty="0" smtClean="0">
                <a:effectLst/>
              </a:rPr>
              <a:t>:</a:t>
            </a:r>
          </a:p>
          <a:p>
            <a:pPr marL="36900" indent="0">
              <a:buNone/>
            </a:pPr>
            <a:r>
              <a:rPr lang="pl-PL" b="1" dirty="0">
                <a:effectLst/>
              </a:rPr>
              <a:t> - głęboki talerz</a:t>
            </a:r>
            <a:endParaRPr lang="pl-PL" dirty="0">
              <a:effectLst/>
            </a:endParaRPr>
          </a:p>
          <a:p>
            <a:pPr marL="36900" indent="0">
              <a:buNone/>
            </a:pPr>
            <a:r>
              <a:rPr lang="pl-PL" b="1" dirty="0">
                <a:effectLst/>
              </a:rPr>
              <a:t>- słoik z zimną wodą</a:t>
            </a:r>
            <a:endParaRPr lang="pl-PL" dirty="0">
              <a:effectLst/>
            </a:endParaRPr>
          </a:p>
          <a:p>
            <a:pPr marL="36900" indent="0">
              <a:buNone/>
            </a:pPr>
            <a:r>
              <a:rPr lang="pl-PL" b="1" dirty="0">
                <a:effectLst/>
              </a:rPr>
              <a:t>- monety</a:t>
            </a:r>
            <a:endParaRPr lang="pl-PL" dirty="0">
              <a:effectLst/>
            </a:endParaRPr>
          </a:p>
          <a:p>
            <a:pPr marL="36900" indent="0">
              <a:buNone/>
            </a:pPr>
            <a:r>
              <a:rPr lang="pl-PL" b="1" dirty="0">
                <a:effectLst/>
              </a:rPr>
              <a:t>Na głębokim talerzu kładziemy słoik z wodą wypełniony prawie po brzegi. Ostrożnie wrzucamy monety do słoika. Obserwujemy, że woda nie wylewa się, pomimo tego, iż w słoiku znajduje się coraz więcej monet. </a:t>
            </a:r>
            <a:endParaRPr lang="pl-PL" dirty="0">
              <a:effectLst/>
            </a:endParaRPr>
          </a:p>
          <a:p>
            <a:pPr marL="36900" indent="0">
              <a:buNone/>
            </a:pPr>
            <a:endParaRPr lang="pl-PL" dirty="0">
              <a:effectLst/>
            </a:endParaRPr>
          </a:p>
          <a:p>
            <a:endParaRPr lang="pl-PL" dirty="0"/>
          </a:p>
        </p:txBody>
      </p:sp>
      <p:pic>
        <p:nvPicPr>
          <p:cNvPr id="4" name="Obraz 3" descr="Doświadczenia domowe - budowa cząsteczkowa i ciepło"/>
          <p:cNvPicPr/>
          <p:nvPr/>
        </p:nvPicPr>
        <p:blipFill>
          <a:blip r:embed="rId2" cstate="print"/>
          <a:srcRect/>
          <a:stretch>
            <a:fillRect/>
          </a:stretch>
        </p:blipFill>
        <p:spPr bwMode="auto">
          <a:xfrm>
            <a:off x="5817325" y="4005943"/>
            <a:ext cx="4491446" cy="2480174"/>
          </a:xfrm>
          <a:prstGeom prst="rect">
            <a:avLst/>
          </a:prstGeom>
          <a:noFill/>
          <a:ln w="9525">
            <a:noFill/>
            <a:miter lim="800000"/>
            <a:headEnd/>
            <a:tailEnd/>
          </a:ln>
        </p:spPr>
      </p:pic>
    </p:spTree>
    <p:extLst>
      <p:ext uri="{BB962C8B-B14F-4D97-AF65-F5344CB8AC3E}">
        <p14:creationId xmlns:p14="http://schemas.microsoft.com/office/powerpoint/2010/main" xmlns="" val="21102595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200297"/>
            <a:ext cx="10353762" cy="775063"/>
          </a:xfrm>
        </p:spPr>
        <p:txBody>
          <a:bodyPr>
            <a:normAutofit fontScale="90000"/>
          </a:bodyPr>
          <a:lstStyle/>
          <a:p>
            <a:r>
              <a:rPr lang="pl-PL" b="1" dirty="0">
                <a:solidFill>
                  <a:srgbClr val="FF0000"/>
                </a:solidFill>
                <a:effectLst/>
              </a:rPr>
              <a:t>Eksperyment nr 2</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a:xfrm>
            <a:off x="913795" y="905691"/>
            <a:ext cx="10353762" cy="4885509"/>
          </a:xfrm>
        </p:spPr>
        <p:txBody>
          <a:bodyPr>
            <a:normAutofit lnSpcReduction="10000"/>
          </a:bodyPr>
          <a:lstStyle/>
          <a:p>
            <a:pPr marL="36900" indent="0">
              <a:buNone/>
            </a:pPr>
            <a:r>
              <a:rPr lang="pl-PL" b="1" i="1" dirty="0">
                <a:solidFill>
                  <a:srgbClr val="FF0000"/>
                </a:solidFill>
                <a:effectLst/>
              </a:rPr>
              <a:t>Moneta żyjąca własnym życiem</a:t>
            </a:r>
            <a:endParaRPr lang="pl-PL" dirty="0">
              <a:solidFill>
                <a:srgbClr val="FF0000"/>
              </a:solidFill>
              <a:effectLst/>
            </a:endParaRPr>
          </a:p>
          <a:p>
            <a:pPr marL="36900" indent="0">
              <a:buNone/>
            </a:pPr>
            <a:r>
              <a:rPr lang="pl-PL" b="1" dirty="0">
                <a:effectLst/>
              </a:rPr>
              <a:t>Pomoce:</a:t>
            </a:r>
            <a:endParaRPr lang="pl-PL" dirty="0">
              <a:effectLst/>
            </a:endParaRPr>
          </a:p>
          <a:p>
            <a:pPr marL="36900" indent="0">
              <a:buNone/>
            </a:pPr>
            <a:r>
              <a:rPr lang="pl-PL" b="1" dirty="0">
                <a:effectLst/>
              </a:rPr>
              <a:t>- pusta szklana butelka</a:t>
            </a:r>
            <a:endParaRPr lang="pl-PL" dirty="0">
              <a:effectLst/>
            </a:endParaRPr>
          </a:p>
          <a:p>
            <a:pPr marL="36900" indent="0">
              <a:buNone/>
            </a:pPr>
            <a:r>
              <a:rPr lang="pl-PL" b="1" dirty="0">
                <a:effectLst/>
              </a:rPr>
              <a:t>- zamrażalka</a:t>
            </a:r>
            <a:endParaRPr lang="pl-PL" dirty="0">
              <a:effectLst/>
            </a:endParaRPr>
          </a:p>
          <a:p>
            <a:pPr marL="36900" indent="0">
              <a:buNone/>
            </a:pPr>
            <a:r>
              <a:rPr lang="pl-PL" b="1" dirty="0">
                <a:effectLst/>
              </a:rPr>
              <a:t>- moneta</a:t>
            </a:r>
            <a:endParaRPr lang="pl-PL" dirty="0">
              <a:effectLst/>
            </a:endParaRPr>
          </a:p>
          <a:p>
            <a:pPr marL="36900" indent="0">
              <a:buNone/>
            </a:pPr>
            <a:r>
              <a:rPr lang="pl-PL" b="1" dirty="0">
                <a:effectLst/>
              </a:rPr>
              <a:t>Włóż pustą szklaną butelkę do zamrażalki i pozostaw ją tam, aż porządnie się schłodzi ( ok pół godziny). Wyjmij butelkę z zamrażalki i postaw ją na stole lub podłodze. Zakryj szyjkę butelki przygotowaną wcześniej monetą. Poczekaj kilka chwil - zauważysz , że moneta nagle ożywa i zaczyna podskakiwać.</a:t>
            </a:r>
            <a:endParaRPr lang="pl-PL" dirty="0">
              <a:effectLst/>
            </a:endParaRPr>
          </a:p>
          <a:p>
            <a:pPr marL="36900" indent="0">
              <a:buNone/>
            </a:pPr>
            <a:r>
              <a:rPr lang="pl-PL" b="1" dirty="0">
                <a:solidFill>
                  <a:srgbClr val="FF0000"/>
                </a:solidFill>
                <a:effectLst/>
              </a:rPr>
              <a:t>CO TO ZNACZY?</a:t>
            </a:r>
            <a:endParaRPr lang="pl-PL" dirty="0">
              <a:solidFill>
                <a:srgbClr val="FF0000"/>
              </a:solidFill>
              <a:effectLst/>
            </a:endParaRPr>
          </a:p>
          <a:p>
            <a:pPr marL="36900" indent="0">
              <a:buNone/>
            </a:pPr>
            <a:r>
              <a:rPr lang="pl-PL" b="1" dirty="0">
                <a:effectLst/>
              </a:rPr>
              <a:t> Moneta porusza się pod wpływem wydostającego się z butelki powietrza.  Kiedy schłodzone w zamrażalce powietrze ogrzewa się, zwiększa objętość i nie mieści się już w butelce , a opuszczając ją wprawia w ruch monetę. </a:t>
            </a:r>
            <a:endParaRPr lang="pl-PL" dirty="0">
              <a:effectLst/>
            </a:endParaRPr>
          </a:p>
          <a:p>
            <a:endParaRPr lang="pl-PL" dirty="0"/>
          </a:p>
        </p:txBody>
      </p:sp>
      <p:pic>
        <p:nvPicPr>
          <p:cNvPr id="5" name="Obraz 4" descr="Moja Fizyka"/>
          <p:cNvPicPr/>
          <p:nvPr/>
        </p:nvPicPr>
        <p:blipFill>
          <a:blip r:embed="rId2" cstate="print"/>
          <a:srcRect/>
          <a:stretch>
            <a:fillRect/>
          </a:stretch>
        </p:blipFill>
        <p:spPr bwMode="auto">
          <a:xfrm>
            <a:off x="8574678" y="200297"/>
            <a:ext cx="1905000" cy="2718163"/>
          </a:xfrm>
          <a:prstGeom prst="rect">
            <a:avLst/>
          </a:prstGeom>
          <a:noFill/>
          <a:ln w="9525">
            <a:noFill/>
            <a:miter lim="800000"/>
            <a:headEnd/>
            <a:tailEnd/>
          </a:ln>
        </p:spPr>
      </p:pic>
    </p:spTree>
    <p:extLst>
      <p:ext uri="{BB962C8B-B14F-4D97-AF65-F5344CB8AC3E}">
        <p14:creationId xmlns:p14="http://schemas.microsoft.com/office/powerpoint/2010/main" xmlns="" val="14624409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235132"/>
            <a:ext cx="10353762" cy="574766"/>
          </a:xfrm>
        </p:spPr>
        <p:txBody>
          <a:bodyPr>
            <a:normAutofit fontScale="90000"/>
          </a:bodyPr>
          <a:lstStyle/>
          <a:p>
            <a:r>
              <a:rPr lang="pl-PL" dirty="0" smtClean="0">
                <a:solidFill>
                  <a:srgbClr val="FF0000"/>
                </a:solidFill>
              </a:rPr>
              <a:t>Eksperyment </a:t>
            </a:r>
            <a:r>
              <a:rPr lang="pl-PL" dirty="0" smtClean="0">
                <a:solidFill>
                  <a:srgbClr val="FF0000"/>
                </a:solidFill>
              </a:rPr>
              <a:t> nr3</a:t>
            </a:r>
            <a:endParaRPr lang="pl-PL" dirty="0">
              <a:solidFill>
                <a:srgbClr val="FF0000"/>
              </a:solidFill>
            </a:endParaRPr>
          </a:p>
        </p:txBody>
      </p:sp>
      <p:sp>
        <p:nvSpPr>
          <p:cNvPr id="3" name="Symbol zastępczy zawartości 2"/>
          <p:cNvSpPr>
            <a:spLocks noGrp="1"/>
          </p:cNvSpPr>
          <p:nvPr>
            <p:ph idx="1"/>
          </p:nvPr>
        </p:nvSpPr>
        <p:spPr>
          <a:xfrm>
            <a:off x="913795" y="1001487"/>
            <a:ext cx="10353762" cy="4789714"/>
          </a:xfrm>
        </p:spPr>
        <p:txBody>
          <a:bodyPr>
            <a:normAutofit fontScale="85000" lnSpcReduction="20000"/>
          </a:bodyPr>
          <a:lstStyle/>
          <a:p>
            <a:pPr marL="36900" indent="0">
              <a:buNone/>
            </a:pPr>
            <a:r>
              <a:rPr lang="pl-PL" b="1" i="1" dirty="0">
                <a:solidFill>
                  <a:srgbClr val="FF0000"/>
                </a:solidFill>
                <a:effectLst/>
              </a:rPr>
              <a:t>Błyszczące monety</a:t>
            </a:r>
            <a:endParaRPr lang="pl-PL" dirty="0">
              <a:solidFill>
                <a:srgbClr val="FF0000"/>
              </a:solidFill>
              <a:effectLst/>
            </a:endParaRPr>
          </a:p>
          <a:p>
            <a:pPr marL="36900" indent="0">
              <a:buNone/>
            </a:pPr>
            <a:r>
              <a:rPr lang="pl-PL" b="1" dirty="0">
                <a:effectLst/>
              </a:rPr>
              <a:t>Pomoce:</a:t>
            </a:r>
            <a:endParaRPr lang="pl-PL" dirty="0">
              <a:effectLst/>
            </a:endParaRPr>
          </a:p>
          <a:p>
            <a:pPr marL="36900" indent="0">
              <a:buNone/>
            </a:pPr>
            <a:r>
              <a:rPr lang="pl-PL" b="1" dirty="0">
                <a:effectLst/>
              </a:rPr>
              <a:t>- szklanka</a:t>
            </a:r>
            <a:endParaRPr lang="pl-PL" dirty="0">
              <a:effectLst/>
            </a:endParaRPr>
          </a:p>
          <a:p>
            <a:pPr marL="36900" indent="0">
              <a:buNone/>
            </a:pPr>
            <a:r>
              <a:rPr lang="pl-PL" b="1" dirty="0">
                <a:effectLst/>
              </a:rPr>
              <a:t>- ocet</a:t>
            </a:r>
            <a:endParaRPr lang="pl-PL" dirty="0">
              <a:effectLst/>
            </a:endParaRPr>
          </a:p>
          <a:p>
            <a:pPr marL="36900" indent="0">
              <a:buNone/>
            </a:pPr>
            <a:r>
              <a:rPr lang="pl-PL" b="1" dirty="0">
                <a:effectLst/>
              </a:rPr>
              <a:t>- łyżeczka soli</a:t>
            </a:r>
            <a:endParaRPr lang="pl-PL" dirty="0">
              <a:effectLst/>
            </a:endParaRPr>
          </a:p>
          <a:p>
            <a:pPr marL="36900" indent="0">
              <a:buNone/>
            </a:pPr>
            <a:r>
              <a:rPr lang="pl-PL" b="1" dirty="0">
                <a:effectLst/>
              </a:rPr>
              <a:t>- monety ( najlepiej stare i zmatowiałe )</a:t>
            </a:r>
            <a:endParaRPr lang="pl-PL" dirty="0">
              <a:effectLst/>
            </a:endParaRPr>
          </a:p>
          <a:p>
            <a:pPr marL="36900" indent="0">
              <a:buNone/>
            </a:pPr>
            <a:r>
              <a:rPr lang="pl-PL" b="1" dirty="0" smtClean="0">
                <a:effectLst/>
              </a:rPr>
              <a:t>-ręcznik papierowy</a:t>
            </a:r>
          </a:p>
          <a:p>
            <a:pPr marL="36900" indent="0">
              <a:buNone/>
            </a:pPr>
            <a:r>
              <a:rPr lang="pl-PL" b="1" dirty="0">
                <a:effectLst/>
              </a:rPr>
              <a:t>Napełnij szklankę w połowie octem. Dodaj łyżeczkę soli i zamieszaj aż do całkowitego rozpuszczenia. Wrzuć kilka monet. Pozostaw monety w roztworze na kilka minut, po czym wyjmij tylko dwie z nich i połóż bezpośrednio na ręczniku papierowym, aby wyschły. Następnie wyjmij pozostałe monety i wypłucz je w wodzie. Połóż je na ręczniku i pozwól im wyschnąć. Porównaj, jak wyglądają teraz monety, które wypłukałeś w wodzie i te, które wysuszyłeś na ręczniku bez płukania. </a:t>
            </a:r>
            <a:endParaRPr lang="pl-PL" dirty="0">
              <a:effectLst/>
            </a:endParaRPr>
          </a:p>
          <a:p>
            <a:pPr marL="36900" indent="0">
              <a:buNone/>
            </a:pPr>
            <a:r>
              <a:rPr lang="pl-PL" b="1" dirty="0">
                <a:solidFill>
                  <a:srgbClr val="FF0000"/>
                </a:solidFill>
                <a:effectLst/>
              </a:rPr>
              <a:t>Co się stało?</a:t>
            </a:r>
            <a:endParaRPr lang="pl-PL" dirty="0">
              <a:solidFill>
                <a:srgbClr val="FF0000"/>
              </a:solidFill>
              <a:effectLst/>
            </a:endParaRPr>
          </a:p>
          <a:p>
            <a:pPr marL="36900" indent="0">
              <a:buNone/>
            </a:pPr>
            <a:r>
              <a:rPr lang="pl-PL" b="1" dirty="0">
                <a:effectLst/>
              </a:rPr>
              <a:t>Jedne błyszczą, drugie zzieleniały.</a:t>
            </a:r>
            <a:endParaRPr lang="pl-PL" dirty="0">
              <a:effectLst/>
            </a:endParaRPr>
          </a:p>
          <a:p>
            <a:pPr marL="36900" indent="0">
              <a:buNone/>
            </a:pPr>
            <a:r>
              <a:rPr lang="pl-PL" b="1" dirty="0">
                <a:effectLst/>
              </a:rPr>
              <a:t>Roztwór soli i octu sprawił, że pozostałe na monetach drobiny rdzy oderwały się lub rozpuściły, dzięki czemu monety odzyskały swój blask po wyciagnięciu ze szklanki. Ale uwaga! Możliwe są dwie sytuacje:</a:t>
            </a:r>
            <a:endParaRPr lang="pl-PL" dirty="0">
              <a:effectLst/>
            </a:endParaRPr>
          </a:p>
          <a:p>
            <a:pPr marL="36900" indent="0">
              <a:buNone/>
            </a:pPr>
            <a:endParaRPr lang="pl-PL" dirty="0">
              <a:effectLst/>
            </a:endParaRPr>
          </a:p>
          <a:p>
            <a:pPr marL="36900" indent="0">
              <a:buNone/>
            </a:pPr>
            <a:endParaRPr lang="pl-PL" dirty="0">
              <a:effectLst/>
            </a:endParaRPr>
          </a:p>
          <a:p>
            <a:endParaRPr lang="pl-PL" dirty="0"/>
          </a:p>
        </p:txBody>
      </p:sp>
    </p:spTree>
    <p:extLst>
      <p:ext uri="{BB962C8B-B14F-4D97-AF65-F5344CB8AC3E}">
        <p14:creationId xmlns:p14="http://schemas.microsoft.com/office/powerpoint/2010/main" xmlns="" val="250985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Pojęcia:</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b="1" dirty="0">
                <a:effectLst/>
              </a:rPr>
              <a:t>Moneta – pieniądz metalowy z wybitym godłem oraz cyfrą oznaczającą wartość </a:t>
            </a:r>
            <a:r>
              <a:rPr lang="pl-PL" b="1" dirty="0" smtClean="0">
                <a:effectLst/>
              </a:rPr>
              <a:t>monety.</a:t>
            </a:r>
            <a:endParaRPr lang="pl-PL" dirty="0" smtClean="0"/>
          </a:p>
          <a:p>
            <a:pPr marL="36900" indent="0">
              <a:buNone/>
            </a:pPr>
            <a:r>
              <a:rPr lang="pl-PL" b="1" dirty="0">
                <a:effectLst/>
              </a:rPr>
              <a:t>Awers monety – strona z godłem </a:t>
            </a:r>
            <a:r>
              <a:rPr lang="pl-PL" b="1" dirty="0" smtClean="0">
                <a:effectLst/>
              </a:rPr>
              <a:t>państwowym.</a:t>
            </a:r>
            <a:endParaRPr lang="pl-PL" dirty="0">
              <a:effectLst/>
            </a:endParaRPr>
          </a:p>
          <a:p>
            <a:pPr marL="36900" indent="0">
              <a:buNone/>
            </a:pPr>
            <a:r>
              <a:rPr lang="pl-PL" b="1" dirty="0" smtClean="0">
                <a:effectLst/>
              </a:rPr>
              <a:t>Rewers </a:t>
            </a:r>
            <a:r>
              <a:rPr lang="pl-PL" b="1" dirty="0">
                <a:effectLst/>
              </a:rPr>
              <a:t>monety – strona z nominałem, czyli cyfrą lub </a:t>
            </a:r>
            <a:r>
              <a:rPr lang="pl-PL" b="1" dirty="0" smtClean="0">
                <a:effectLst/>
              </a:rPr>
              <a:t>liczbą.</a:t>
            </a:r>
            <a:endParaRPr lang="pl-PL" dirty="0">
              <a:effectLst/>
            </a:endParaRPr>
          </a:p>
          <a:p>
            <a:pPr marL="36900" indent="0">
              <a:buNone/>
            </a:pPr>
            <a:endParaRPr lang="pl-PL" dirty="0">
              <a:effectLst/>
            </a:endParaRPr>
          </a:p>
        </p:txBody>
      </p:sp>
      <p:pic>
        <p:nvPicPr>
          <p:cNvPr id="4" name="Obraz 3" descr="Awers i rewers - Dział numizmatyka - Forum Odkrywcy"/>
          <p:cNvPicPr/>
          <p:nvPr/>
        </p:nvPicPr>
        <p:blipFill>
          <a:blip r:embed="rId2" cstate="print"/>
          <a:srcRect/>
          <a:stretch>
            <a:fillRect/>
          </a:stretch>
        </p:blipFill>
        <p:spPr bwMode="auto">
          <a:xfrm>
            <a:off x="3210316" y="3088912"/>
            <a:ext cx="5760720" cy="3519170"/>
          </a:xfrm>
          <a:prstGeom prst="rect">
            <a:avLst/>
          </a:prstGeom>
          <a:noFill/>
          <a:ln w="9525">
            <a:noFill/>
            <a:miter lim="800000"/>
            <a:headEnd/>
            <a:tailEnd/>
          </a:ln>
        </p:spPr>
      </p:pic>
    </p:spTree>
    <p:extLst>
      <p:ext uri="{BB962C8B-B14F-4D97-AF65-F5344CB8AC3E}">
        <p14:creationId xmlns:p14="http://schemas.microsoft.com/office/powerpoint/2010/main" xmlns="" val="31480713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165463"/>
            <a:ext cx="10353762" cy="5625737"/>
          </a:xfrm>
        </p:spPr>
        <p:txBody>
          <a:bodyPr/>
          <a:lstStyle/>
          <a:p>
            <a:pPr marL="36900" indent="0">
              <a:buNone/>
            </a:pPr>
            <a:endParaRPr lang="pl-PL" b="1" dirty="0" smtClean="0">
              <a:effectLst/>
            </a:endParaRPr>
          </a:p>
          <a:p>
            <a:pPr marL="36900" indent="0">
              <a:buNone/>
            </a:pPr>
            <a:endParaRPr lang="pl-PL" b="1" dirty="0">
              <a:effectLst/>
            </a:endParaRPr>
          </a:p>
          <a:p>
            <a:pPr marL="36900" indent="0">
              <a:buNone/>
            </a:pPr>
            <a:endParaRPr lang="pl-PL" b="1" dirty="0" smtClean="0">
              <a:effectLst/>
            </a:endParaRPr>
          </a:p>
          <a:p>
            <a:pPr marL="36900" indent="0">
              <a:buNone/>
            </a:pPr>
            <a:r>
              <a:rPr lang="pl-PL" b="1" dirty="0" smtClean="0">
                <a:effectLst/>
              </a:rPr>
              <a:t>1. Kiedy </a:t>
            </a:r>
            <a:r>
              <a:rPr lang="pl-PL" b="1" dirty="0">
                <a:effectLst/>
              </a:rPr>
              <a:t>monety opłuczemy wodą, przerwiemy reakcję chemiczną z roztworem octu i soli, dzięki czemu monety staną się czyste i błyszczące</a:t>
            </a:r>
            <a:r>
              <a:rPr lang="pl-PL" b="1" dirty="0" smtClean="0">
                <a:effectLst/>
              </a:rPr>
              <a:t>.</a:t>
            </a:r>
          </a:p>
          <a:p>
            <a:pPr marL="36900" indent="0">
              <a:buNone/>
            </a:pPr>
            <a:r>
              <a:rPr lang="pl-PL" b="1" dirty="0">
                <a:effectLst/>
              </a:rPr>
              <a:t>2. Jeśli jednak pozostawimy je nieopłukane, roztwór zacznie reagować z tlenem atmosferycznym i monety zmienią kolor na niebieskawozielony. </a:t>
            </a:r>
            <a:endParaRPr lang="pl-PL" dirty="0">
              <a:effectLst/>
            </a:endParaRPr>
          </a:p>
          <a:p>
            <a:pPr marL="36900" indent="0">
              <a:buNone/>
            </a:pPr>
            <a:endParaRPr lang="pl-PL" dirty="0">
              <a:effectLst/>
            </a:endParaRPr>
          </a:p>
          <a:p>
            <a:endParaRPr lang="pl-PL" dirty="0"/>
          </a:p>
        </p:txBody>
      </p:sp>
      <p:pic>
        <p:nvPicPr>
          <p:cNvPr id="4" name="Obraz 3" descr="Jak wyczyścić monety? » JAKK.pl"/>
          <p:cNvPicPr/>
          <p:nvPr/>
        </p:nvPicPr>
        <p:blipFill>
          <a:blip r:embed="rId2" cstate="print"/>
          <a:srcRect/>
          <a:stretch>
            <a:fillRect/>
          </a:stretch>
        </p:blipFill>
        <p:spPr bwMode="auto">
          <a:xfrm>
            <a:off x="2089512" y="3334016"/>
            <a:ext cx="2857500" cy="1905000"/>
          </a:xfrm>
          <a:prstGeom prst="rect">
            <a:avLst/>
          </a:prstGeom>
          <a:noFill/>
          <a:ln w="9525">
            <a:noFill/>
            <a:miter lim="800000"/>
            <a:headEnd/>
            <a:tailEnd/>
          </a:ln>
        </p:spPr>
      </p:pic>
      <p:pic>
        <p:nvPicPr>
          <p:cNvPr id="6" name="Obraz 5" descr="Silber kaufen - Silberschmuck, Barren und Münzen"/>
          <p:cNvPicPr/>
          <p:nvPr/>
        </p:nvPicPr>
        <p:blipFill>
          <a:blip r:embed="rId3" cstate="print"/>
          <a:srcRect/>
          <a:stretch>
            <a:fillRect/>
          </a:stretch>
        </p:blipFill>
        <p:spPr bwMode="auto">
          <a:xfrm>
            <a:off x="6701518" y="3529278"/>
            <a:ext cx="2533650" cy="1514475"/>
          </a:xfrm>
          <a:prstGeom prst="rect">
            <a:avLst/>
          </a:prstGeom>
          <a:noFill/>
          <a:ln w="9525">
            <a:noFill/>
            <a:miter lim="800000"/>
            <a:headEnd/>
            <a:tailEnd/>
          </a:ln>
        </p:spPr>
      </p:pic>
    </p:spTree>
    <p:extLst>
      <p:ext uri="{BB962C8B-B14F-4D97-AF65-F5344CB8AC3E}">
        <p14:creationId xmlns:p14="http://schemas.microsoft.com/office/powerpoint/2010/main" xmlns="" val="28946255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226424"/>
            <a:ext cx="10353762" cy="766354"/>
          </a:xfrm>
        </p:spPr>
        <p:txBody>
          <a:bodyPr/>
          <a:lstStyle/>
          <a:p>
            <a:r>
              <a:rPr lang="pl-PL" dirty="0" smtClean="0">
                <a:solidFill>
                  <a:srgbClr val="FF0000"/>
                </a:solidFill>
              </a:rPr>
              <a:t>Eksperyment </a:t>
            </a:r>
            <a:r>
              <a:rPr lang="pl-PL" dirty="0" smtClean="0">
                <a:solidFill>
                  <a:srgbClr val="FF0000"/>
                </a:solidFill>
              </a:rPr>
              <a:t>nr 4</a:t>
            </a:r>
            <a:endParaRPr lang="pl-PL" dirty="0">
              <a:solidFill>
                <a:srgbClr val="FF0000"/>
              </a:solidFill>
            </a:endParaRPr>
          </a:p>
        </p:txBody>
      </p:sp>
      <p:sp>
        <p:nvSpPr>
          <p:cNvPr id="3" name="Symbol zastępczy zawartości 2"/>
          <p:cNvSpPr>
            <a:spLocks noGrp="1"/>
          </p:cNvSpPr>
          <p:nvPr>
            <p:ph idx="1"/>
          </p:nvPr>
        </p:nvSpPr>
        <p:spPr>
          <a:xfrm>
            <a:off x="913795" y="1149531"/>
            <a:ext cx="10353762" cy="4641669"/>
          </a:xfrm>
        </p:spPr>
        <p:txBody>
          <a:bodyPr>
            <a:normAutofit fontScale="92500" lnSpcReduction="20000"/>
          </a:bodyPr>
          <a:lstStyle/>
          <a:p>
            <a:pPr marL="36900" indent="0">
              <a:buNone/>
            </a:pPr>
            <a:r>
              <a:rPr lang="pl-PL" b="1" i="1" dirty="0">
                <a:solidFill>
                  <a:srgbClr val="FF0000"/>
                </a:solidFill>
                <a:effectLst/>
              </a:rPr>
              <a:t>Kolejny odświeżacz pieniędzy</a:t>
            </a:r>
            <a:endParaRPr lang="pl-PL" dirty="0">
              <a:solidFill>
                <a:srgbClr val="FF0000"/>
              </a:solidFill>
              <a:effectLst/>
            </a:endParaRPr>
          </a:p>
          <a:p>
            <a:pPr marL="36900" indent="0">
              <a:buNone/>
            </a:pPr>
            <a:r>
              <a:rPr lang="pl-PL" b="1" dirty="0">
                <a:effectLst/>
              </a:rPr>
              <a:t>Pomoce:</a:t>
            </a:r>
            <a:endParaRPr lang="pl-PL" dirty="0">
              <a:effectLst/>
            </a:endParaRPr>
          </a:p>
          <a:p>
            <a:pPr marL="36900" indent="0">
              <a:buNone/>
            </a:pPr>
            <a:r>
              <a:rPr lang="pl-PL" b="1" dirty="0">
                <a:effectLst/>
              </a:rPr>
              <a:t>- cytryna</a:t>
            </a:r>
            <a:endParaRPr lang="pl-PL" dirty="0">
              <a:effectLst/>
            </a:endParaRPr>
          </a:p>
          <a:p>
            <a:pPr marL="36900" indent="0">
              <a:buNone/>
            </a:pPr>
            <a:r>
              <a:rPr lang="pl-PL" b="1" dirty="0">
                <a:effectLst/>
              </a:rPr>
              <a:t>- wyciskarka do cytryn</a:t>
            </a:r>
            <a:endParaRPr lang="pl-PL" dirty="0">
              <a:effectLst/>
            </a:endParaRPr>
          </a:p>
          <a:p>
            <a:pPr marL="36900" indent="0">
              <a:buNone/>
            </a:pPr>
            <a:r>
              <a:rPr lang="pl-PL" b="1" dirty="0" smtClean="0">
                <a:effectLst/>
              </a:rPr>
              <a:t>-Miseczka</a:t>
            </a:r>
          </a:p>
          <a:p>
            <a:pPr marL="36900" indent="0">
              <a:buNone/>
            </a:pPr>
            <a:r>
              <a:rPr lang="pl-PL" b="1" dirty="0">
                <a:effectLst/>
              </a:rPr>
              <a:t>- stare monety</a:t>
            </a:r>
            <a:endParaRPr lang="pl-PL" dirty="0">
              <a:effectLst/>
            </a:endParaRPr>
          </a:p>
          <a:p>
            <a:pPr marL="36900" indent="0">
              <a:buNone/>
            </a:pPr>
            <a:r>
              <a:rPr lang="pl-PL" b="1" dirty="0">
                <a:effectLst/>
              </a:rPr>
              <a:t>Z cytryny wyciśnij sok i wlej go do miseczki . Jedną z monet wrzuć do soku i przytrzymaj ja tam przynajmniej 5 minut. </a:t>
            </a:r>
            <a:endParaRPr lang="pl-PL" dirty="0">
              <a:effectLst/>
            </a:endParaRPr>
          </a:p>
          <a:p>
            <a:pPr marL="36900" indent="0">
              <a:buNone/>
            </a:pPr>
            <a:r>
              <a:rPr lang="pl-PL" b="1" dirty="0">
                <a:solidFill>
                  <a:srgbClr val="FF0000"/>
                </a:solidFill>
                <a:effectLst/>
              </a:rPr>
              <a:t>Co się stanie?</a:t>
            </a:r>
            <a:endParaRPr lang="pl-PL" dirty="0">
              <a:solidFill>
                <a:srgbClr val="FF0000"/>
              </a:solidFill>
              <a:effectLst/>
            </a:endParaRPr>
          </a:p>
          <a:p>
            <a:pPr marL="36900" indent="0">
              <a:buNone/>
            </a:pPr>
            <a:r>
              <a:rPr lang="pl-PL" b="1" dirty="0">
                <a:effectLst/>
              </a:rPr>
              <a:t>Moneta będzie błyszczała.</a:t>
            </a:r>
            <a:endParaRPr lang="pl-PL" dirty="0">
              <a:effectLst/>
            </a:endParaRPr>
          </a:p>
          <a:p>
            <a:pPr marL="36900" indent="0">
              <a:buNone/>
            </a:pPr>
            <a:r>
              <a:rPr lang="pl-PL" b="1" dirty="0">
                <a:solidFill>
                  <a:srgbClr val="FF0000"/>
                </a:solidFill>
                <a:effectLst/>
              </a:rPr>
              <a:t>Dlaczego?</a:t>
            </a:r>
            <a:endParaRPr lang="pl-PL" dirty="0">
              <a:solidFill>
                <a:srgbClr val="FF0000"/>
              </a:solidFill>
              <a:effectLst/>
            </a:endParaRPr>
          </a:p>
          <a:p>
            <a:pPr marL="36900" indent="0">
              <a:buNone/>
            </a:pPr>
            <a:r>
              <a:rPr lang="pl-PL" b="1" dirty="0">
                <a:effectLst/>
              </a:rPr>
              <a:t>Kwas cytryny usuwa ze starych monet matową powłokę, podobnie jak ocet i sól z wcześniejszego doświadczenia.</a:t>
            </a:r>
            <a:endParaRPr lang="pl-PL" dirty="0">
              <a:effectLst/>
            </a:endParaRPr>
          </a:p>
          <a:p>
            <a:pPr>
              <a:buFontTx/>
              <a:buChar char="-"/>
            </a:pPr>
            <a:endParaRPr lang="pl-PL" dirty="0">
              <a:effectLst/>
            </a:endParaRPr>
          </a:p>
          <a:p>
            <a:endParaRPr lang="pl-PL" dirty="0"/>
          </a:p>
        </p:txBody>
      </p:sp>
      <p:pic>
        <p:nvPicPr>
          <p:cNvPr id="4" name="Obraz 3" descr="Artykuły do czyszczenia i pielęgnacji - Inspiracje i porady"/>
          <p:cNvPicPr/>
          <p:nvPr/>
        </p:nvPicPr>
        <p:blipFill>
          <a:blip r:embed="rId2" cstate="print"/>
          <a:srcRect/>
          <a:stretch>
            <a:fillRect/>
          </a:stretch>
        </p:blipFill>
        <p:spPr bwMode="auto">
          <a:xfrm>
            <a:off x="7541622" y="896982"/>
            <a:ext cx="4131673" cy="2375398"/>
          </a:xfrm>
          <a:prstGeom prst="rect">
            <a:avLst/>
          </a:prstGeom>
          <a:noFill/>
          <a:ln w="9525">
            <a:noFill/>
            <a:miter lim="800000"/>
            <a:headEnd/>
            <a:tailEnd/>
          </a:ln>
        </p:spPr>
      </p:pic>
    </p:spTree>
    <p:extLst>
      <p:ext uri="{BB962C8B-B14F-4D97-AF65-F5344CB8AC3E}">
        <p14:creationId xmlns:p14="http://schemas.microsoft.com/office/powerpoint/2010/main" xmlns="" val="19060735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182879"/>
            <a:ext cx="10353762" cy="1292667"/>
          </a:xfrm>
        </p:spPr>
        <p:txBody>
          <a:bodyPr/>
          <a:lstStyle/>
          <a:p>
            <a:r>
              <a:rPr lang="pl-PL" dirty="0" smtClean="0">
                <a:solidFill>
                  <a:srgbClr val="FF0000"/>
                </a:solidFill>
              </a:rPr>
              <a:t>Eksperyment </a:t>
            </a:r>
            <a:r>
              <a:rPr lang="pl-PL" dirty="0" smtClean="0">
                <a:solidFill>
                  <a:srgbClr val="FF0000"/>
                </a:solidFill>
              </a:rPr>
              <a:t>nr 5</a:t>
            </a:r>
            <a:endParaRPr lang="pl-PL" dirty="0">
              <a:solidFill>
                <a:srgbClr val="FF0000"/>
              </a:solidFill>
            </a:endParaRPr>
          </a:p>
        </p:txBody>
      </p:sp>
      <p:sp>
        <p:nvSpPr>
          <p:cNvPr id="3" name="Symbol zastępczy zawartości 2"/>
          <p:cNvSpPr>
            <a:spLocks noGrp="1"/>
          </p:cNvSpPr>
          <p:nvPr>
            <p:ph idx="1"/>
          </p:nvPr>
        </p:nvSpPr>
        <p:spPr>
          <a:xfrm>
            <a:off x="913795" y="940527"/>
            <a:ext cx="10353762" cy="4850674"/>
          </a:xfrm>
        </p:spPr>
        <p:txBody>
          <a:bodyPr>
            <a:normAutofit fontScale="85000" lnSpcReduction="20000"/>
          </a:bodyPr>
          <a:lstStyle/>
          <a:p>
            <a:pPr marL="36900" indent="0">
              <a:buNone/>
            </a:pPr>
            <a:r>
              <a:rPr lang="pl-PL" b="1" i="1" dirty="0">
                <a:solidFill>
                  <a:srgbClr val="FF0000"/>
                </a:solidFill>
                <a:effectLst/>
              </a:rPr>
              <a:t>Odrzucony</a:t>
            </a:r>
            <a:endParaRPr lang="pl-PL" dirty="0">
              <a:solidFill>
                <a:srgbClr val="FF0000"/>
              </a:solidFill>
              <a:effectLst/>
            </a:endParaRPr>
          </a:p>
          <a:p>
            <a:pPr marL="36900" indent="0">
              <a:buNone/>
            </a:pPr>
            <a:r>
              <a:rPr lang="pl-PL" b="1" dirty="0">
                <a:effectLst/>
              </a:rPr>
              <a:t>Pomoce:</a:t>
            </a:r>
            <a:endParaRPr lang="pl-PL" dirty="0">
              <a:effectLst/>
            </a:endParaRPr>
          </a:p>
          <a:p>
            <a:pPr marL="36900" indent="0">
              <a:buNone/>
            </a:pPr>
            <a:r>
              <a:rPr lang="pl-PL" b="1" dirty="0">
                <a:effectLst/>
              </a:rPr>
              <a:t>- 3 duże, ciężkie książki</a:t>
            </a:r>
            <a:endParaRPr lang="pl-PL" dirty="0">
              <a:effectLst/>
            </a:endParaRPr>
          </a:p>
          <a:p>
            <a:pPr marL="36900" indent="0">
              <a:buNone/>
            </a:pPr>
            <a:r>
              <a:rPr lang="pl-PL" b="1" dirty="0">
                <a:effectLst/>
              </a:rPr>
              <a:t>- magnes prętowy</a:t>
            </a:r>
            <a:endParaRPr lang="pl-PL" dirty="0">
              <a:effectLst/>
            </a:endParaRPr>
          </a:p>
          <a:p>
            <a:pPr marL="36900" indent="0">
              <a:buNone/>
            </a:pPr>
            <a:r>
              <a:rPr lang="pl-PL" b="1" dirty="0">
                <a:effectLst/>
              </a:rPr>
              <a:t>- 4 różne monety</a:t>
            </a:r>
            <a:endParaRPr lang="pl-PL" dirty="0">
              <a:effectLst/>
            </a:endParaRPr>
          </a:p>
          <a:p>
            <a:pPr marL="36900" indent="0">
              <a:buNone/>
            </a:pPr>
            <a:r>
              <a:rPr lang="pl-PL" b="1" dirty="0">
                <a:effectLst/>
              </a:rPr>
              <a:t>- płaskie, cienkie, okrągłe płytki z żelaza np. podkładki</a:t>
            </a:r>
            <a:endParaRPr lang="pl-PL" dirty="0">
              <a:effectLst/>
            </a:endParaRPr>
          </a:p>
          <a:p>
            <a:pPr marL="36900" indent="0">
              <a:buNone/>
            </a:pPr>
            <a:r>
              <a:rPr lang="pl-PL" b="1" dirty="0">
                <a:effectLst/>
              </a:rPr>
              <a:t>Jedną książkę połóż na drugiej, a trzecią tak o nie oprzyj, aby powstała pochyła powierzchnia. Magnes przytrzymaj na środku książki, a wszystkie monety i płytki puść po książce, żeby ześlizgnęły się obok magnesu.</a:t>
            </a:r>
            <a:endParaRPr lang="pl-PL" dirty="0">
              <a:effectLst/>
            </a:endParaRPr>
          </a:p>
          <a:p>
            <a:pPr marL="36900" indent="0">
              <a:buNone/>
            </a:pPr>
            <a:r>
              <a:rPr lang="pl-PL" b="1" dirty="0">
                <a:solidFill>
                  <a:srgbClr val="FF0000"/>
                </a:solidFill>
                <a:effectLst/>
              </a:rPr>
              <a:t>Co się stanie?</a:t>
            </a:r>
            <a:endParaRPr lang="pl-PL" dirty="0">
              <a:solidFill>
                <a:srgbClr val="FF0000"/>
              </a:solidFill>
              <a:effectLst/>
            </a:endParaRPr>
          </a:p>
          <a:p>
            <a:pPr marL="36900" indent="0">
              <a:buNone/>
            </a:pPr>
            <a:r>
              <a:rPr lang="pl-PL" b="1" dirty="0">
                <a:effectLst/>
              </a:rPr>
              <a:t>Metalowe płytki przyczepią się do magnesu, monety nie. </a:t>
            </a:r>
            <a:endParaRPr lang="pl-PL" dirty="0">
              <a:effectLst/>
            </a:endParaRPr>
          </a:p>
          <a:p>
            <a:pPr marL="36900" indent="0">
              <a:buNone/>
            </a:pPr>
            <a:r>
              <a:rPr lang="pl-PL" b="1" dirty="0">
                <a:solidFill>
                  <a:srgbClr val="FF0000"/>
                </a:solidFill>
                <a:effectLst/>
              </a:rPr>
              <a:t>Dlaczego?</a:t>
            </a:r>
            <a:endParaRPr lang="pl-PL" dirty="0">
              <a:solidFill>
                <a:srgbClr val="FF0000"/>
              </a:solidFill>
              <a:effectLst/>
            </a:endParaRPr>
          </a:p>
          <a:p>
            <a:pPr marL="36900" indent="0">
              <a:buNone/>
            </a:pPr>
            <a:r>
              <a:rPr lang="pl-PL" b="1" dirty="0" smtClean="0">
                <a:effectLst/>
              </a:rPr>
              <a:t>Monety </a:t>
            </a:r>
            <a:r>
              <a:rPr lang="pl-PL" b="1" dirty="0">
                <a:effectLst/>
              </a:rPr>
              <a:t>nie są z żelaza tylko z innego metalu np. z miedzi. Magnes nie przyciąga miedzi . </a:t>
            </a:r>
            <a:r>
              <a:rPr lang="pl-PL" b="1" dirty="0" smtClean="0">
                <a:effectLst/>
              </a:rPr>
              <a:t>Magnesy umieszcza </a:t>
            </a:r>
            <a:r>
              <a:rPr lang="pl-PL" b="1" dirty="0">
                <a:effectLst/>
              </a:rPr>
              <a:t>się również w automatach na monety, aby wyłapywały fałszywe pieniądze zawierające metal lub podkładki. </a:t>
            </a:r>
            <a:endParaRPr lang="pl-PL" dirty="0">
              <a:effectLst/>
            </a:endParaRPr>
          </a:p>
          <a:p>
            <a:endParaRPr lang="pl-PL" dirty="0"/>
          </a:p>
        </p:txBody>
      </p:sp>
      <p:pic>
        <p:nvPicPr>
          <p:cNvPr id="4" name="Obraz 3" descr="https://scontent.fpoz4-1.fna.fbcdn.net/v/t1.15752-9/126016600_824607268364751_628954040247588813_n.jpg?_nc_cat=101&amp;ccb=2&amp;_nc_sid=ae9488&amp;_nc_ohc=28ERMzI9tDIAX-NXmlv&amp;_nc_ht=scontent.fpoz4-1.fna&amp;oh=0cb8c44c6cf2642b8b452efe14697169&amp;oe=5FD86F94"/>
          <p:cNvPicPr/>
          <p:nvPr/>
        </p:nvPicPr>
        <p:blipFill>
          <a:blip r:embed="rId2" cstate="print"/>
          <a:srcRect/>
          <a:stretch>
            <a:fillRect/>
          </a:stretch>
        </p:blipFill>
        <p:spPr bwMode="auto">
          <a:xfrm>
            <a:off x="7968342" y="348343"/>
            <a:ext cx="3542211" cy="2614885"/>
          </a:xfrm>
          <a:prstGeom prst="rect">
            <a:avLst/>
          </a:prstGeom>
          <a:noFill/>
          <a:ln w="9525">
            <a:noFill/>
            <a:miter lim="800000"/>
            <a:headEnd/>
            <a:tailEnd/>
          </a:ln>
        </p:spPr>
      </p:pic>
    </p:spTree>
    <p:extLst>
      <p:ext uri="{BB962C8B-B14F-4D97-AF65-F5344CB8AC3E}">
        <p14:creationId xmlns:p14="http://schemas.microsoft.com/office/powerpoint/2010/main" xmlns="" val="38918958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165464"/>
            <a:ext cx="10353762" cy="618308"/>
          </a:xfrm>
        </p:spPr>
        <p:txBody>
          <a:bodyPr>
            <a:normAutofit fontScale="90000"/>
          </a:bodyPr>
          <a:lstStyle/>
          <a:p>
            <a:r>
              <a:rPr lang="pl-PL" dirty="0" smtClean="0">
                <a:solidFill>
                  <a:srgbClr val="FF0000"/>
                </a:solidFill>
              </a:rPr>
              <a:t>Eksperyment </a:t>
            </a:r>
            <a:r>
              <a:rPr lang="pl-PL" dirty="0" smtClean="0">
                <a:solidFill>
                  <a:srgbClr val="FF0000"/>
                </a:solidFill>
              </a:rPr>
              <a:t>nr 6</a:t>
            </a:r>
            <a:endParaRPr lang="pl-PL" dirty="0">
              <a:solidFill>
                <a:srgbClr val="FF0000"/>
              </a:solidFill>
            </a:endParaRPr>
          </a:p>
        </p:txBody>
      </p:sp>
      <p:sp>
        <p:nvSpPr>
          <p:cNvPr id="3" name="Symbol zastępczy zawartości 2"/>
          <p:cNvSpPr>
            <a:spLocks noGrp="1"/>
          </p:cNvSpPr>
          <p:nvPr>
            <p:ph idx="1"/>
          </p:nvPr>
        </p:nvSpPr>
        <p:spPr>
          <a:xfrm>
            <a:off x="913795" y="783773"/>
            <a:ext cx="10353762" cy="5007428"/>
          </a:xfrm>
        </p:spPr>
        <p:txBody>
          <a:bodyPr>
            <a:normAutofit fontScale="92500" lnSpcReduction="20000"/>
          </a:bodyPr>
          <a:lstStyle/>
          <a:p>
            <a:pPr marL="36900" indent="0">
              <a:buNone/>
            </a:pPr>
            <a:r>
              <a:rPr lang="pl-PL" b="1" i="1" dirty="0">
                <a:solidFill>
                  <a:srgbClr val="FF0000"/>
                </a:solidFill>
                <a:effectLst/>
              </a:rPr>
              <a:t>Gorąco świeczki</a:t>
            </a:r>
            <a:endParaRPr lang="pl-PL" b="1" dirty="0">
              <a:solidFill>
                <a:srgbClr val="FF0000"/>
              </a:solidFill>
              <a:effectLst/>
            </a:endParaRPr>
          </a:p>
          <a:p>
            <a:pPr marL="36900" indent="0">
              <a:buNone/>
            </a:pPr>
            <a:r>
              <a:rPr lang="pl-PL" sz="2400" b="1" i="1" dirty="0">
                <a:solidFill>
                  <a:srgbClr val="FF0000"/>
                </a:solidFill>
                <a:effectLst/>
              </a:rPr>
              <a:t>Ostrożnie</a:t>
            </a:r>
            <a:r>
              <a:rPr lang="pl-PL" sz="2400" b="1" i="1" dirty="0" smtClean="0">
                <a:solidFill>
                  <a:srgbClr val="FF0000"/>
                </a:solidFill>
                <a:effectLst/>
              </a:rPr>
              <a:t>!!!</a:t>
            </a:r>
          </a:p>
          <a:p>
            <a:pPr marL="36900" indent="0">
              <a:buNone/>
            </a:pPr>
            <a:r>
              <a:rPr lang="pl-PL" b="1" dirty="0">
                <a:effectLst/>
              </a:rPr>
              <a:t>Pomoce:</a:t>
            </a:r>
            <a:endParaRPr lang="pl-PL" dirty="0">
              <a:effectLst/>
            </a:endParaRPr>
          </a:p>
          <a:p>
            <a:pPr marL="36900" indent="0">
              <a:buNone/>
            </a:pPr>
            <a:r>
              <a:rPr lang="pl-PL" b="1" dirty="0">
                <a:effectLst/>
              </a:rPr>
              <a:t>- paląca się świeczka na świeczniku</a:t>
            </a:r>
            <a:endParaRPr lang="pl-PL" dirty="0">
              <a:effectLst/>
            </a:endParaRPr>
          </a:p>
          <a:p>
            <a:pPr marL="36900" indent="0">
              <a:buNone/>
            </a:pPr>
            <a:r>
              <a:rPr lang="pl-PL" b="1" dirty="0">
                <a:effectLst/>
              </a:rPr>
              <a:t>- moneta</a:t>
            </a:r>
            <a:endParaRPr lang="pl-PL" dirty="0">
              <a:effectLst/>
            </a:endParaRPr>
          </a:p>
          <a:p>
            <a:pPr marL="36900" indent="0">
              <a:buNone/>
            </a:pPr>
            <a:r>
              <a:rPr lang="pl-PL" b="1" dirty="0">
                <a:effectLst/>
              </a:rPr>
              <a:t>- kawałek drutu z żelaza ( np. drut bez izolacji do kwiatków )</a:t>
            </a:r>
            <a:endParaRPr lang="pl-PL" dirty="0">
              <a:effectLst/>
            </a:endParaRPr>
          </a:p>
          <a:p>
            <a:pPr marL="36900" indent="0">
              <a:buNone/>
            </a:pPr>
            <a:r>
              <a:rPr lang="pl-PL" b="1" dirty="0">
                <a:effectLst/>
              </a:rPr>
              <a:t>Żelaznym drutem owiń monetę i uformuj pierścień, do którego moneta będzie dokładnie pasowała. Monetę wyjmij z pierścienia, złap ją spinaczem do bielizny i przez kilka minut trzymaj nad płomieniem. Gorącą monetę ponownie spróbuj wetknąć do drucianego pierścienia. </a:t>
            </a:r>
            <a:endParaRPr lang="pl-PL" dirty="0">
              <a:effectLst/>
            </a:endParaRPr>
          </a:p>
          <a:p>
            <a:pPr marL="36900" indent="0">
              <a:buNone/>
            </a:pPr>
            <a:r>
              <a:rPr lang="pl-PL" b="1" dirty="0">
                <a:solidFill>
                  <a:srgbClr val="FF0000"/>
                </a:solidFill>
                <a:effectLst/>
              </a:rPr>
              <a:t>Co się stanie?</a:t>
            </a:r>
            <a:endParaRPr lang="pl-PL" dirty="0">
              <a:solidFill>
                <a:srgbClr val="FF0000"/>
              </a:solidFill>
              <a:effectLst/>
            </a:endParaRPr>
          </a:p>
          <a:p>
            <a:pPr marL="36900" indent="0">
              <a:buNone/>
            </a:pPr>
            <a:r>
              <a:rPr lang="pl-PL" b="1" dirty="0">
                <a:effectLst/>
              </a:rPr>
              <a:t>Moneta nie będzie już pasowała do pierścienia.</a:t>
            </a:r>
            <a:endParaRPr lang="pl-PL" dirty="0">
              <a:effectLst/>
            </a:endParaRPr>
          </a:p>
          <a:p>
            <a:pPr marL="36900" indent="0">
              <a:buNone/>
            </a:pPr>
            <a:r>
              <a:rPr lang="pl-PL" b="1" dirty="0">
                <a:solidFill>
                  <a:srgbClr val="FF0000"/>
                </a:solidFill>
                <a:effectLst/>
              </a:rPr>
              <a:t>Dlaczego?</a:t>
            </a:r>
            <a:endParaRPr lang="pl-PL" dirty="0">
              <a:solidFill>
                <a:srgbClr val="FF0000"/>
              </a:solidFill>
              <a:effectLst/>
            </a:endParaRPr>
          </a:p>
          <a:p>
            <a:pPr marL="36900" indent="0">
              <a:buNone/>
            </a:pPr>
            <a:r>
              <a:rPr lang="pl-PL" b="1" dirty="0">
                <a:effectLst/>
              </a:rPr>
              <a:t>Pod wpływem ciepła świecy moneta się rozszerzyła. Gdy się całkiem ochłodzi , ponownie będzie pasowała do pierścienia. </a:t>
            </a:r>
            <a:endParaRPr lang="pl-PL" dirty="0">
              <a:effectLst/>
            </a:endParaRPr>
          </a:p>
          <a:p>
            <a:pPr marL="36900" indent="0">
              <a:buNone/>
            </a:pPr>
            <a:endParaRPr lang="pl-PL" sz="2400" b="1" dirty="0">
              <a:solidFill>
                <a:srgbClr val="FF0000"/>
              </a:solidFill>
              <a:effectLst/>
            </a:endParaRPr>
          </a:p>
          <a:p>
            <a:endParaRPr lang="pl-PL" dirty="0"/>
          </a:p>
        </p:txBody>
      </p:sp>
      <p:pic>
        <p:nvPicPr>
          <p:cNvPr id="4" name="Obraz 3" descr="https://scontent.fpoz4-1.fna.fbcdn.net/v/t1.15752-9/125569930_2756780601246951_352919098029659304_n.jpg?_nc_cat=100&amp;ccb=2&amp;_nc_sid=ae9488&amp;_nc_ohc=GU5EjxXBXFUAX-9K6nu&amp;_nc_ht=scontent.fpoz4-1.fna&amp;oh=7d0a118080c74f352158daa36bd726b0&amp;oe=5FD9C2F4"/>
          <p:cNvPicPr/>
          <p:nvPr/>
        </p:nvPicPr>
        <p:blipFill>
          <a:blip r:embed="rId2" cstate="print"/>
          <a:srcRect/>
          <a:stretch>
            <a:fillRect/>
          </a:stretch>
        </p:blipFill>
        <p:spPr bwMode="auto">
          <a:xfrm>
            <a:off x="8760821" y="287383"/>
            <a:ext cx="2288177" cy="2627629"/>
          </a:xfrm>
          <a:prstGeom prst="rect">
            <a:avLst/>
          </a:prstGeom>
          <a:noFill/>
          <a:ln w="9525">
            <a:noFill/>
            <a:miter lim="800000"/>
            <a:headEnd/>
            <a:tailEnd/>
          </a:ln>
        </p:spPr>
      </p:pic>
    </p:spTree>
    <p:extLst>
      <p:ext uri="{BB962C8B-B14F-4D97-AF65-F5344CB8AC3E}">
        <p14:creationId xmlns:p14="http://schemas.microsoft.com/office/powerpoint/2010/main" xmlns="" val="37545210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165253"/>
            <a:ext cx="10353762" cy="6037243"/>
          </a:xfrm>
        </p:spPr>
        <p:txBody>
          <a:bodyPr/>
          <a:lstStyle/>
          <a:p>
            <a:pPr marL="36900" indent="0">
              <a:buNone/>
            </a:pPr>
            <a:r>
              <a:rPr lang="pl-PL" b="1" dirty="0">
                <a:solidFill>
                  <a:srgbClr val="FF0000"/>
                </a:solidFill>
                <a:effectLst/>
              </a:rPr>
              <a:t>Zadania do wykonania:</a:t>
            </a:r>
            <a:endParaRPr lang="pl-PL" dirty="0">
              <a:solidFill>
                <a:srgbClr val="FF0000"/>
              </a:solidFill>
              <a:effectLst/>
            </a:endParaRPr>
          </a:p>
          <a:p>
            <a:pPr marL="36900" indent="0">
              <a:buNone/>
            </a:pPr>
            <a:r>
              <a:rPr lang="pl-PL" b="1" dirty="0">
                <a:solidFill>
                  <a:srgbClr val="FF0000"/>
                </a:solidFill>
                <a:effectLst/>
              </a:rPr>
              <a:t>- wykonaj kilka eksperymentów lub zabaw z użyciem monet ....zrób zdjęcie i wyślij do mnie .....</a:t>
            </a:r>
            <a:endParaRPr lang="pl-PL" dirty="0">
              <a:solidFill>
                <a:srgbClr val="FF0000"/>
              </a:solidFill>
              <a:effectLst/>
            </a:endParaRPr>
          </a:p>
          <a:p>
            <a:pPr marL="36900" indent="0">
              <a:buFontTx/>
              <a:buChar char="-"/>
            </a:pPr>
            <a:r>
              <a:rPr lang="pl-PL" b="1" dirty="0" smtClean="0">
                <a:solidFill>
                  <a:srgbClr val="FF0000"/>
                </a:solidFill>
                <a:effectLst/>
              </a:rPr>
              <a:t>zaprojektuj </a:t>
            </a:r>
            <a:r>
              <a:rPr lang="pl-PL" b="1" dirty="0">
                <a:solidFill>
                  <a:srgbClr val="FF0000"/>
                </a:solidFill>
                <a:effectLst/>
              </a:rPr>
              <a:t>własną monetę </a:t>
            </a:r>
            <a:endParaRPr lang="pl-PL" b="1" dirty="0" smtClean="0">
              <a:solidFill>
                <a:srgbClr val="FF0000"/>
              </a:solidFill>
              <a:effectLst/>
            </a:endParaRPr>
          </a:p>
          <a:p>
            <a:pPr marL="36900" indent="0">
              <a:buNone/>
            </a:pPr>
            <a:r>
              <a:rPr lang="pl-PL" b="1" smtClean="0">
                <a:solidFill>
                  <a:srgbClr val="FF0000"/>
                </a:solidFill>
                <a:effectLst/>
              </a:rPr>
              <a:t>Propozycje:</a:t>
            </a:r>
            <a:endParaRPr lang="pl-PL" dirty="0">
              <a:solidFill>
                <a:srgbClr val="FF0000"/>
              </a:solidFill>
              <a:effectLst/>
            </a:endParaRPr>
          </a:p>
          <a:p>
            <a:endParaRPr lang="pl-PL" dirty="0"/>
          </a:p>
        </p:txBody>
      </p:sp>
      <p:pic>
        <p:nvPicPr>
          <p:cNvPr id="4" name="Obraz 3" descr="Konkurs plastyczny „Wesoła moneta” | TalentowiSKO Banków Spółdzielczych"/>
          <p:cNvPicPr/>
          <p:nvPr/>
        </p:nvPicPr>
        <p:blipFill>
          <a:blip r:embed="rId2" cstate="print"/>
          <a:srcRect/>
          <a:stretch>
            <a:fillRect/>
          </a:stretch>
        </p:blipFill>
        <p:spPr bwMode="auto">
          <a:xfrm>
            <a:off x="590849" y="3466011"/>
            <a:ext cx="5191643" cy="3085011"/>
          </a:xfrm>
          <a:prstGeom prst="rect">
            <a:avLst/>
          </a:prstGeom>
          <a:noFill/>
          <a:ln w="9525">
            <a:noFill/>
            <a:miter lim="800000"/>
            <a:headEnd/>
            <a:tailEnd/>
          </a:ln>
        </p:spPr>
      </p:pic>
      <p:pic>
        <p:nvPicPr>
          <p:cNvPr id="5" name="Obraz 4" descr="MOJA MONETA - Szkolne Blogi"/>
          <p:cNvPicPr/>
          <p:nvPr/>
        </p:nvPicPr>
        <p:blipFill>
          <a:blip r:embed="rId3" cstate="print"/>
          <a:srcRect/>
          <a:stretch>
            <a:fillRect/>
          </a:stretch>
        </p:blipFill>
        <p:spPr bwMode="auto">
          <a:xfrm>
            <a:off x="6828250" y="3466011"/>
            <a:ext cx="4519019" cy="3085011"/>
          </a:xfrm>
          <a:prstGeom prst="rect">
            <a:avLst/>
          </a:prstGeom>
          <a:noFill/>
          <a:ln w="9525">
            <a:noFill/>
            <a:miter lim="800000"/>
            <a:headEnd/>
            <a:tailEnd/>
          </a:ln>
        </p:spPr>
      </p:pic>
    </p:spTree>
    <p:extLst>
      <p:ext uri="{BB962C8B-B14F-4D97-AF65-F5344CB8AC3E}">
        <p14:creationId xmlns:p14="http://schemas.microsoft.com/office/powerpoint/2010/main" xmlns="" val="36760504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4400" dirty="0" smtClean="0">
                <a:solidFill>
                  <a:srgbClr val="FF0000"/>
                </a:solidFill>
              </a:rPr>
              <a:t>Dziękuję za uwagę!!!</a:t>
            </a:r>
            <a:endParaRPr lang="pl-PL" sz="4400" dirty="0">
              <a:solidFill>
                <a:srgbClr val="FF0000"/>
              </a:solidFill>
            </a:endParaRPr>
          </a:p>
        </p:txBody>
      </p:sp>
      <p:sp>
        <p:nvSpPr>
          <p:cNvPr id="3" name="Symbol zastępczy zawartości 2"/>
          <p:cNvSpPr>
            <a:spLocks noGrp="1"/>
          </p:cNvSpPr>
          <p:nvPr>
            <p:ph idx="1"/>
          </p:nvPr>
        </p:nvSpPr>
        <p:spPr/>
        <p:txBody>
          <a:bodyPr/>
          <a:lstStyle/>
          <a:p>
            <a:endParaRPr lang="pl-PL"/>
          </a:p>
        </p:txBody>
      </p:sp>
    </p:spTree>
    <p:extLst>
      <p:ext uri="{BB962C8B-B14F-4D97-AF65-F5344CB8AC3E}">
        <p14:creationId xmlns:p14="http://schemas.microsoft.com/office/powerpoint/2010/main" xmlns="" val="3580570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solidFill>
                  <a:srgbClr val="FF0000"/>
                </a:solidFill>
                <a:effectLst/>
              </a:rPr>
              <a:t>Warto obejrzeć!!!!</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dirty="0">
                <a:effectLst/>
              </a:rPr>
              <a:t>Film edukacyjny : </a:t>
            </a:r>
            <a:r>
              <a:rPr lang="pl-PL" b="1" i="1" dirty="0">
                <a:effectLst/>
              </a:rPr>
              <a:t>,,Krótka historia </a:t>
            </a:r>
            <a:r>
              <a:rPr lang="pl-PL" b="1" i="1" dirty="0" smtClean="0">
                <a:effectLst/>
              </a:rPr>
              <a:t>pieniądza”</a:t>
            </a:r>
          </a:p>
          <a:p>
            <a:pPr marL="36900" indent="0">
              <a:buNone/>
            </a:pPr>
            <a:endParaRPr lang="pl-PL" b="1" i="1" dirty="0">
              <a:effectLst/>
            </a:endParaRPr>
          </a:p>
          <a:p>
            <a:pPr marL="36900" indent="0">
              <a:buNone/>
            </a:pPr>
            <a:r>
              <a:rPr lang="pl-PL" b="1" i="1" dirty="0" smtClean="0">
                <a:effectLst/>
                <a:hlinkClick r:id="rId2"/>
              </a:rPr>
              <a:t>https://www.youtube.com/watch?v=Y8s3pTobAYo</a:t>
            </a:r>
            <a:endParaRPr lang="pl-PL" b="1" i="1" dirty="0" smtClean="0">
              <a:effectLst/>
            </a:endParaRPr>
          </a:p>
          <a:p>
            <a:pPr marL="36900" indent="0">
              <a:buNone/>
            </a:pPr>
            <a:endParaRPr lang="pl-PL" dirty="0">
              <a:effectLst/>
            </a:endParaRPr>
          </a:p>
          <a:p>
            <a:endParaRPr lang="pl-PL" dirty="0"/>
          </a:p>
        </p:txBody>
      </p:sp>
    </p:spTree>
    <p:extLst>
      <p:ext uri="{BB962C8B-B14F-4D97-AF65-F5344CB8AC3E}">
        <p14:creationId xmlns:p14="http://schemas.microsoft.com/office/powerpoint/2010/main" xmlns="" val="369912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endParaRPr lang="pl-PL"/>
          </a:p>
        </p:txBody>
      </p:sp>
      <p:sp>
        <p:nvSpPr>
          <p:cNvPr id="3" name="Podtytuł 2"/>
          <p:cNvSpPr>
            <a:spLocks noGrp="1"/>
          </p:cNvSpPr>
          <p:nvPr>
            <p:ph type="subTitle" idx="1"/>
          </p:nvPr>
        </p:nvSpPr>
        <p:spPr/>
        <p:txBody>
          <a:bodyPr/>
          <a:lstStyle/>
          <a:p>
            <a:endParaRPr lang="pl-PL" dirty="0"/>
          </a:p>
        </p:txBody>
      </p:sp>
      <p:pic>
        <p:nvPicPr>
          <p:cNvPr id="4" name="Obraz 3" descr="https://scontent.fpoz4-1.fna.fbcdn.net/v/t1.15752-9/126169512_432471641074218_7028589164470707115_n.jpg?_nc_cat=102&amp;ccb=2&amp;_nc_sid=ae9488&amp;_nc_ohc=JlgMZR_npO8AX-_njz8&amp;_nc_ht=scontent.fpoz4-1.fna&amp;oh=aba827aa9b063103c2a278adf6fa0441&amp;oe=5FDA4596"/>
          <p:cNvPicPr/>
          <p:nvPr/>
        </p:nvPicPr>
        <p:blipFill>
          <a:blip r:embed="rId2" cstate="print"/>
          <a:srcRect/>
          <a:stretch>
            <a:fillRect/>
          </a:stretch>
        </p:blipFill>
        <p:spPr bwMode="auto">
          <a:xfrm>
            <a:off x="3999124" y="1506582"/>
            <a:ext cx="3955054" cy="473998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Wujek Tymona i Niny pracuje w mennicy. To taka specjalna fabryka, gdzie produkowane są </a:t>
            </a:r>
            <a:r>
              <a:rPr lang="pl-PL" b="1" dirty="0" smtClean="0">
                <a:effectLst/>
              </a:rPr>
              <a:t>banknoty </a:t>
            </a:r>
            <a:r>
              <a:rPr lang="pl-PL" b="1" dirty="0">
                <a:effectLst/>
              </a:rPr>
              <a:t>i monety. Dziś dzieci odwiedziły wujka w pracy, by zobaczyć jak powstają pieniądze. </a:t>
            </a:r>
            <a:endParaRPr lang="pl-PL" dirty="0">
              <a:effectLst/>
            </a:endParaRPr>
          </a:p>
          <a:p>
            <a:pPr marL="36900" indent="0">
              <a:buNone/>
            </a:pPr>
            <a:r>
              <a:rPr lang="pl-PL" b="1" dirty="0">
                <a:effectLst/>
              </a:rPr>
              <a:t>– Ojej! Ile pieniędzy – zawołał </a:t>
            </a:r>
            <a:r>
              <a:rPr lang="pl-PL" b="1" dirty="0" err="1">
                <a:effectLst/>
              </a:rPr>
              <a:t>Tymek</a:t>
            </a:r>
            <a:r>
              <a:rPr lang="pl-PL" b="1" dirty="0">
                <a:effectLst/>
              </a:rPr>
              <a:t>, gdy zobaczył, jak drukowane są banknoty.</a:t>
            </a:r>
            <a:endParaRPr lang="pl-PL" dirty="0">
              <a:effectLst/>
            </a:endParaRPr>
          </a:p>
          <a:p>
            <a:pPr marL="36900" indent="0">
              <a:buNone/>
            </a:pPr>
            <a:r>
              <a:rPr lang="pl-PL" b="1" dirty="0">
                <a:effectLst/>
              </a:rPr>
              <a:t> – Fajnie byłoby mieć taką drukarnię w domu!</a:t>
            </a:r>
            <a:endParaRPr lang="pl-PL" dirty="0">
              <a:effectLst/>
            </a:endParaRPr>
          </a:p>
          <a:p>
            <a:pPr marL="36900" indent="0">
              <a:buNone/>
            </a:pPr>
            <a:endParaRPr lang="pl-PL" dirty="0"/>
          </a:p>
        </p:txBody>
      </p:sp>
      <p:pic>
        <p:nvPicPr>
          <p:cNvPr id="4" name="Obraz 3" descr="https://scontent.fpoz4-1.fna.fbcdn.net/v/t1.15752-9/125956063_373654087184235_6044103485659455800_n.jpg?_nc_cat=103&amp;ccb=2&amp;_nc_sid=ae9488&amp;_nc_ohc=wPCZnK-bX4MAX9wiTtO&amp;_nc_ht=scontent.fpoz4-1.fna&amp;oh=5e5f67cf166269f39666f35565cd9d6b&amp;oe=5FDAA08D"/>
          <p:cNvPicPr/>
          <p:nvPr/>
        </p:nvPicPr>
        <p:blipFill>
          <a:blip r:embed="rId2" cstate="print"/>
          <a:srcRect/>
          <a:stretch>
            <a:fillRect/>
          </a:stretch>
        </p:blipFill>
        <p:spPr bwMode="auto">
          <a:xfrm>
            <a:off x="3503626" y="2699657"/>
            <a:ext cx="5174099" cy="3608252"/>
          </a:xfrm>
          <a:prstGeom prst="rect">
            <a:avLst/>
          </a:prstGeom>
          <a:noFill/>
          <a:ln w="9525">
            <a:noFill/>
            <a:miter lim="800000"/>
            <a:headEnd/>
            <a:tailEnd/>
          </a:ln>
        </p:spPr>
      </p:pic>
    </p:spTree>
    <p:extLst>
      <p:ext uri="{BB962C8B-B14F-4D97-AF65-F5344CB8AC3E}">
        <p14:creationId xmlns:p14="http://schemas.microsoft.com/office/powerpoint/2010/main" xmlns="" val="14817555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Wujek wytłumaczył dzieciom, że pieniądze mogą być drukowane tylko w mennicy. Państwo uważnie kontroluje ile nowych pieniędzy powstaje. Jeśli byłoby ich za dużo, to ich wartość mogłaby bardzo spaść. Wtedy nie opłacałoby się oszczędzać tylko wydawać pieniądze jak najszybciej, zanim stracą na wartości.</a:t>
            </a:r>
            <a:endParaRPr lang="pl-PL" dirty="0">
              <a:effectLst/>
            </a:endParaRPr>
          </a:p>
          <a:p>
            <a:pPr marL="36900" indent="0">
              <a:buNone/>
            </a:pPr>
            <a:endParaRPr lang="pl-PL" dirty="0"/>
          </a:p>
        </p:txBody>
      </p:sp>
      <p:pic>
        <p:nvPicPr>
          <p:cNvPr id="5" name="Obraz 4" descr="https://scontent.fpoz4-1.fna.fbcdn.net/v/t1.15752-9/125808758_428519508554714_5331999425901591068_n.jpg?_nc_cat=111&amp;ccb=2&amp;_nc_sid=ae9488&amp;_nc_ohc=ZT9DTx-XBrYAX8vUfK5&amp;_nc_ht=scontent.fpoz4-1.fna&amp;oh=274a053efd0aff48d8a405991854d582&amp;oe=5FDAD311"/>
          <p:cNvPicPr/>
          <p:nvPr/>
        </p:nvPicPr>
        <p:blipFill>
          <a:blip r:embed="rId2" cstate="print"/>
          <a:srcRect/>
          <a:stretch>
            <a:fillRect/>
          </a:stretch>
        </p:blipFill>
        <p:spPr bwMode="auto">
          <a:xfrm>
            <a:off x="3405170" y="2333896"/>
            <a:ext cx="5371011" cy="4186011"/>
          </a:xfrm>
          <a:prstGeom prst="rect">
            <a:avLst/>
          </a:prstGeom>
          <a:noFill/>
          <a:ln w="9525">
            <a:noFill/>
            <a:miter lim="800000"/>
            <a:headEnd/>
            <a:tailEnd/>
          </a:ln>
        </p:spPr>
      </p:pic>
    </p:spTree>
    <p:extLst>
      <p:ext uri="{BB962C8B-B14F-4D97-AF65-F5344CB8AC3E}">
        <p14:creationId xmlns:p14="http://schemas.microsoft.com/office/powerpoint/2010/main" xmlns="" val="37474401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548641"/>
            <a:ext cx="10353762" cy="5242560"/>
          </a:xfrm>
        </p:spPr>
        <p:txBody>
          <a:bodyPr/>
          <a:lstStyle/>
          <a:p>
            <a:pPr marL="36900" indent="0">
              <a:buNone/>
            </a:pPr>
            <a:r>
              <a:rPr lang="pl-PL" b="1" dirty="0">
                <a:effectLst/>
              </a:rPr>
              <a:t>Wujek pokazał dzieciom, że banknoty drukowane są na specjalnym papierze – jeżeli spojrzeć na niego pod światło widać specjalny obrazek, który nazywa się “znakiem wodnym”. A to tylko jedno z wielu zabezpieczeń. Rysunek na banknocie jest bardzo skomplikowany, po to, aby trudno go było podrobić i sfałszować.</a:t>
            </a:r>
            <a:endParaRPr lang="pl-PL" dirty="0">
              <a:effectLst/>
            </a:endParaRPr>
          </a:p>
          <a:p>
            <a:endParaRPr lang="pl-PL" dirty="0"/>
          </a:p>
        </p:txBody>
      </p:sp>
      <p:pic>
        <p:nvPicPr>
          <p:cNvPr id="4" name="Obraz 3" descr="https://scontent.fpoz4-1.fna.fbcdn.net/v/t1.15752-9/126082826_1096729007426855_3820148942437445231_n.jpg?_nc_cat=105&amp;ccb=2&amp;_nc_sid=ae9488&amp;_nc_ohc=Wqr-pvXNOVIAX828GO9&amp;_nc_ht=scontent.fpoz4-1.fna&amp;oh=c98a1437b1f8f66b63a536242c92ab23&amp;oe=5FD82892"/>
          <p:cNvPicPr/>
          <p:nvPr/>
        </p:nvPicPr>
        <p:blipFill>
          <a:blip r:embed="rId2" cstate="print"/>
          <a:srcRect/>
          <a:stretch>
            <a:fillRect/>
          </a:stretch>
        </p:blipFill>
        <p:spPr bwMode="auto">
          <a:xfrm>
            <a:off x="3609821" y="2194560"/>
            <a:ext cx="4961709" cy="4436518"/>
          </a:xfrm>
          <a:prstGeom prst="rect">
            <a:avLst/>
          </a:prstGeom>
          <a:noFill/>
          <a:ln w="9525">
            <a:noFill/>
            <a:miter lim="800000"/>
            <a:headEnd/>
            <a:tailEnd/>
          </a:ln>
        </p:spPr>
      </p:pic>
    </p:spTree>
    <p:extLst>
      <p:ext uri="{BB962C8B-B14F-4D97-AF65-F5344CB8AC3E}">
        <p14:creationId xmlns:p14="http://schemas.microsoft.com/office/powerpoint/2010/main" xmlns="" val="26268556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a:buNone/>
            </a:pPr>
            <a:r>
              <a:rPr lang="pl-PL" b="1" dirty="0">
                <a:effectLst/>
              </a:rPr>
              <a:t>W mennicy powstają również monety. Każda moneta ma swoją wartość, czyli nominał, na każdej można też znaleźć rok w którym została wyprodukowana, czyli wybita. Poza zwykłymi monetami, które Nina i </a:t>
            </a:r>
            <a:r>
              <a:rPr lang="pl-PL" b="1" dirty="0" err="1">
                <a:effectLst/>
              </a:rPr>
              <a:t>Tymek</a:t>
            </a:r>
            <a:r>
              <a:rPr lang="pl-PL" b="1" dirty="0">
                <a:effectLst/>
              </a:rPr>
              <a:t> znają bardzo dobrze, mennica bije również monety okolicznościowe i pamiątkowe.</a:t>
            </a:r>
            <a:endParaRPr lang="pl-PL" dirty="0">
              <a:effectLst/>
            </a:endParaRPr>
          </a:p>
          <a:p>
            <a:pPr marL="36900" indent="0">
              <a:buNone/>
            </a:pPr>
            <a:endParaRPr lang="pl-PL" dirty="0"/>
          </a:p>
        </p:txBody>
      </p:sp>
      <p:pic>
        <p:nvPicPr>
          <p:cNvPr id="4" name="Obraz 3" descr="https://scontent.fpoz4-1.fna.fbcdn.net/v/t1.15752-9/125535266_369113891039223_6867047011113805473_n.jpg?_nc_cat=101&amp;ccb=2&amp;_nc_sid=ae9488&amp;_nc_ohc=xRmZ5QMOZB4AX9hgTrb&amp;_nc_ht=scontent.fpoz4-1.fna&amp;oh=0b10f315866ab637fbc3f8e0b0a08295&amp;oe=5FD9DB3E"/>
          <p:cNvPicPr/>
          <p:nvPr/>
        </p:nvPicPr>
        <p:blipFill>
          <a:blip r:embed="rId2" cstate="print"/>
          <a:srcRect/>
          <a:stretch>
            <a:fillRect/>
          </a:stretch>
        </p:blipFill>
        <p:spPr bwMode="auto">
          <a:xfrm>
            <a:off x="3527090" y="2142309"/>
            <a:ext cx="5127171" cy="4346666"/>
          </a:xfrm>
          <a:prstGeom prst="rect">
            <a:avLst/>
          </a:prstGeom>
          <a:noFill/>
          <a:ln w="9525">
            <a:noFill/>
            <a:miter lim="800000"/>
            <a:headEnd/>
            <a:tailEnd/>
          </a:ln>
        </p:spPr>
      </p:pic>
    </p:spTree>
    <p:extLst>
      <p:ext uri="{BB962C8B-B14F-4D97-AF65-F5344CB8AC3E}">
        <p14:creationId xmlns:p14="http://schemas.microsoft.com/office/powerpoint/2010/main" xmlns="" val="22457671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Łupek">
  <a:themeElements>
    <a:clrScheme name="Łupek">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Łupek">
      <a:maj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Łupek">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xmlns="" name="Slate" id="{C3F70B94-7CE9-428E-ADC1-3269CC2C3385}" vid="{3F2DE9A5-64E6-437C-A389-CC4477E817E8}"/>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Łupek</Template>
  <TotalTime>46</TotalTime>
  <Words>1748</Words>
  <Application>Microsoft Office PowerPoint</Application>
  <PresentationFormat>Niestandardowy</PresentationFormat>
  <Paragraphs>169</Paragraphs>
  <Slides>35</Slides>
  <Notes>1</Notes>
  <HiddenSlides>0</HiddenSlides>
  <MMClips>0</MMClips>
  <ScaleCrop>false</ScaleCrop>
  <HeadingPairs>
    <vt:vector size="4" baseType="variant">
      <vt:variant>
        <vt:lpstr>Motyw</vt:lpstr>
      </vt:variant>
      <vt:variant>
        <vt:i4>1</vt:i4>
      </vt:variant>
      <vt:variant>
        <vt:lpstr>Tytuły slajdów</vt:lpstr>
      </vt:variant>
      <vt:variant>
        <vt:i4>35</vt:i4>
      </vt:variant>
    </vt:vector>
  </HeadingPairs>
  <TitlesOfParts>
    <vt:vector size="36" baseType="lpstr">
      <vt:lpstr>Łupek</vt:lpstr>
      <vt:lpstr>,,Świat małego odkrywcy'' </vt:lpstr>
      <vt:lpstr>Temat: Zaczarowane monety.  </vt:lpstr>
      <vt:lpstr>Pojęcia:</vt:lpstr>
      <vt:lpstr>Warto obejrzeć!!!! </vt:lpstr>
      <vt:lpstr>Slajd 5</vt:lpstr>
      <vt:lpstr>Slajd 6</vt:lpstr>
      <vt:lpstr>Slajd 7</vt:lpstr>
      <vt:lpstr>Slajd 8</vt:lpstr>
      <vt:lpstr>Slajd 9</vt:lpstr>
      <vt:lpstr>Slajd 10</vt:lpstr>
      <vt:lpstr>Omówienie ilustracji</vt:lpstr>
      <vt:lpstr>Slajd 12</vt:lpstr>
      <vt:lpstr>Slajd 13</vt:lpstr>
      <vt:lpstr>Slajd 14</vt:lpstr>
      <vt:lpstr>Zabawy z monetami</vt:lpstr>
      <vt:lpstr>Slajd 16</vt:lpstr>
      <vt:lpstr>Slajd 17</vt:lpstr>
      <vt:lpstr>Zabawa matematyczna</vt:lpstr>
      <vt:lpstr>Slajd 19</vt:lpstr>
      <vt:lpstr>Slajd 20</vt:lpstr>
      <vt:lpstr>Oszczędzanie</vt:lpstr>
      <vt:lpstr>Slajd 22</vt:lpstr>
      <vt:lpstr>Wizyta w sklepie</vt:lpstr>
      <vt:lpstr>Slajd 24</vt:lpstr>
      <vt:lpstr>Zagadki</vt:lpstr>
      <vt:lpstr>Eksperymenty</vt:lpstr>
      <vt:lpstr>Eksperyment nr 1</vt:lpstr>
      <vt:lpstr>Eksperyment nr 2 </vt:lpstr>
      <vt:lpstr>Eksperyment  nr3</vt:lpstr>
      <vt:lpstr>Slajd 30</vt:lpstr>
      <vt:lpstr>Eksperyment nr 4</vt:lpstr>
      <vt:lpstr>Eksperyment nr 5</vt:lpstr>
      <vt:lpstr>Eksperyment nr 6</vt:lpstr>
      <vt:lpstr>Slajd 34</vt:lpstr>
      <vt:lpstr>Dziękuję za uwagę!!!</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,,Świat małego odkrywcy''</dc:title>
  <dc:creator>Kuba</dc:creator>
  <cp:lastModifiedBy>monika</cp:lastModifiedBy>
  <cp:revision>6</cp:revision>
  <dcterms:created xsi:type="dcterms:W3CDTF">2020-11-19T13:56:35Z</dcterms:created>
  <dcterms:modified xsi:type="dcterms:W3CDTF">2020-11-19T16:39:56Z</dcterms:modified>
</cp:coreProperties>
</file>