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1" d="100"/>
          <a:sy n="101" d="100"/>
        </p:scale>
        <p:origin x="-90" y="-15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pl-PL" smtClean="0"/>
              <a:t>Kliknij, aby edytować styl</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2751188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93328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467044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pl-PL" smtClean="0"/>
              <a:t>Kliknij, aby edytować styl</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3878723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380870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pl-PL" smtClean="0"/>
              <a:t>Kliknij, aby edytować styl</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4032915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pl-PL" smtClean="0"/>
              <a:t>Kliknij, aby edytować styl</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453474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Vertical Text Placeholder 2"/>
          <p:cNvSpPr>
            <a:spLocks noGrp="1"/>
          </p:cNvSpPr>
          <p:nvPr>
            <p:ph type="body" orient="vert" idx="1"/>
          </p:nvPr>
        </p:nvSpPr>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1785759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pl-PL" smtClean="0"/>
              <a:t>Kliknij, aby edytować styl</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279683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1646789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pl-PL" smtClean="0"/>
              <a:t>Kliknij, aby edytować styl</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Edytuj style wzorca tekstu</a:t>
            </a:r>
          </a:p>
        </p:txBody>
      </p:sp>
      <p:sp>
        <p:nvSpPr>
          <p:cNvPr id="4" name="Date Placeholder 3"/>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2570529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420943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pl-PL" smtClean="0"/>
              <a:t>Kliknij, aby edytować styl</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1553999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Date Placeholder 2"/>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1107290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1073023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pl-PL" smtClean="0"/>
              <a:t>Kliknij, aby edytować styl</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609358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2B604908-3DEE-4919-81AF-BEF6887752A3}" type="datetimeFigureOut">
              <a:rPr lang="pl-PL" smtClean="0"/>
              <a:pPr/>
              <a:t>2020-10-21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3731857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pl-PL" smtClean="0"/>
              <a:t>Kliknij, aby edytować styl</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2B604908-3DEE-4919-81AF-BEF6887752A3}" type="datetimeFigureOut">
              <a:rPr lang="pl-PL" smtClean="0"/>
              <a:pPr/>
              <a:t>2020-10-21</a:t>
            </a:fld>
            <a:endParaRPr lang="pl-PL"/>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pl-PL"/>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25013A2E-3715-49B8-8A31-3F7FB20E5F60}" type="slidenum">
              <a:rPr lang="pl-PL" smtClean="0"/>
              <a:pPr/>
              <a:t>‹#›</a:t>
            </a:fld>
            <a:endParaRPr lang="pl-PL"/>
          </a:p>
        </p:txBody>
      </p:sp>
    </p:spTree>
    <p:extLst>
      <p:ext uri="{BB962C8B-B14F-4D97-AF65-F5344CB8AC3E}">
        <p14:creationId xmlns:p14="http://schemas.microsoft.com/office/powerpoint/2010/main" xmlns="" val="240422155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VxUqNKByRj8"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370693" y="473530"/>
            <a:ext cx="9440034" cy="1714499"/>
          </a:xfrm>
        </p:spPr>
        <p:txBody>
          <a:bodyPr>
            <a:normAutofit fontScale="90000"/>
          </a:bodyPr>
          <a:lstStyle/>
          <a:p>
            <a:r>
              <a:rPr lang="pl-PL" dirty="0">
                <a:solidFill>
                  <a:srgbClr val="FF0000"/>
                </a:solidFill>
                <a:effectLst/>
              </a:rPr>
              <a:t>,,Świat małego odkrywcy''</a:t>
            </a:r>
            <a:br>
              <a:rPr lang="pl-PL" dirty="0">
                <a:solidFill>
                  <a:srgbClr val="FF0000"/>
                </a:solidFill>
                <a:effectLst/>
              </a:rPr>
            </a:br>
            <a:endParaRPr lang="pl-PL" dirty="0">
              <a:solidFill>
                <a:srgbClr val="FF0000"/>
              </a:solidFill>
            </a:endParaRPr>
          </a:p>
        </p:txBody>
      </p:sp>
      <p:sp>
        <p:nvSpPr>
          <p:cNvPr id="3" name="Podtytuł 2"/>
          <p:cNvSpPr>
            <a:spLocks noGrp="1"/>
          </p:cNvSpPr>
          <p:nvPr>
            <p:ph type="subTitle" idx="1"/>
          </p:nvPr>
        </p:nvSpPr>
        <p:spPr/>
        <p:txBody>
          <a:bodyPr/>
          <a:lstStyle/>
          <a:p>
            <a:endParaRPr lang="pl-PL"/>
          </a:p>
        </p:txBody>
      </p:sp>
      <p:pic>
        <p:nvPicPr>
          <p:cNvPr id="4" name="Obraz 3" descr="C:\Users\monika\Desktop\wydruk5\IMG_0078 (2).JPG"/>
          <p:cNvPicPr/>
          <p:nvPr/>
        </p:nvPicPr>
        <p:blipFill>
          <a:blip r:embed="rId2" cstate="print"/>
          <a:srcRect/>
          <a:stretch>
            <a:fillRect/>
          </a:stretch>
        </p:blipFill>
        <p:spPr bwMode="auto">
          <a:xfrm>
            <a:off x="3210350" y="1743211"/>
            <a:ext cx="5760720" cy="4318635"/>
          </a:xfrm>
          <a:prstGeom prst="rect">
            <a:avLst/>
          </a:prstGeom>
          <a:noFill/>
          <a:ln w="9525">
            <a:noFill/>
            <a:miter lim="800000"/>
            <a:headEnd/>
            <a:tailEnd/>
          </a:ln>
        </p:spPr>
      </p:pic>
      <p:sp>
        <p:nvSpPr>
          <p:cNvPr id="5" name="pole tekstowe 4"/>
          <p:cNvSpPr txBox="1"/>
          <p:nvPr/>
        </p:nvSpPr>
        <p:spPr>
          <a:xfrm>
            <a:off x="2661557" y="6204857"/>
            <a:ext cx="7143750" cy="369332"/>
          </a:xfrm>
          <a:prstGeom prst="rect">
            <a:avLst/>
          </a:prstGeom>
          <a:noFill/>
        </p:spPr>
        <p:txBody>
          <a:bodyPr wrap="square" rtlCol="0">
            <a:spAutoFit/>
          </a:bodyPr>
          <a:lstStyle/>
          <a:p>
            <a:r>
              <a:rPr lang="pl-PL" dirty="0" smtClean="0"/>
              <a:t>                                            Mgr Monika </a:t>
            </a:r>
            <a:r>
              <a:rPr lang="pl-PL" dirty="0" err="1" smtClean="0"/>
              <a:t>Nyk</a:t>
            </a:r>
            <a:endParaRPr lang="pl-PL" dirty="0"/>
          </a:p>
        </p:txBody>
      </p:sp>
    </p:spTree>
    <p:extLst>
      <p:ext uri="{BB962C8B-B14F-4D97-AF65-F5344CB8AC3E}">
        <p14:creationId xmlns:p14="http://schemas.microsoft.com/office/powerpoint/2010/main" xmlns="" val="2304038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O kim mówię?</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sz="2800" dirty="0">
                <a:effectLst/>
              </a:rPr>
              <a:t>Opowiadamy o jednej z postaci . Zdradzamy, jak najmniej szczegółów. Zadaniem dziecka jest jak najszybsze odgadnięcie o kim mowa.</a:t>
            </a:r>
          </a:p>
          <a:p>
            <a:endParaRPr lang="pl-PL" dirty="0">
              <a:effectLst/>
            </a:endParaRPr>
          </a:p>
          <a:p>
            <a:endParaRPr lang="pl-PL" dirty="0"/>
          </a:p>
        </p:txBody>
      </p:sp>
      <p:pic>
        <p:nvPicPr>
          <p:cNvPr id="4" name="Obraz 3" descr="Plakat Pirat • Pixers® - Żyjemy by zmieniać"/>
          <p:cNvPicPr/>
          <p:nvPr/>
        </p:nvPicPr>
        <p:blipFill>
          <a:blip r:embed="rId2" cstate="print"/>
          <a:srcRect/>
          <a:stretch>
            <a:fillRect/>
          </a:stretch>
        </p:blipFill>
        <p:spPr bwMode="auto">
          <a:xfrm>
            <a:off x="1381395" y="3589428"/>
            <a:ext cx="1775460" cy="1834515"/>
          </a:xfrm>
          <a:prstGeom prst="rect">
            <a:avLst/>
          </a:prstGeom>
          <a:noFill/>
          <a:ln w="9525">
            <a:noFill/>
            <a:miter lim="800000"/>
            <a:headEnd/>
            <a:tailEnd/>
          </a:ln>
        </p:spPr>
      </p:pic>
      <p:pic>
        <p:nvPicPr>
          <p:cNvPr id="5" name="Obraz 4" descr="Naklejka na ścianę WRÓŻKA KSIĘŻNICZKA 80cm +GRATIS Łódź - Sprzedajemy.pl"/>
          <p:cNvPicPr/>
          <p:nvPr/>
        </p:nvPicPr>
        <p:blipFill>
          <a:blip r:embed="rId3" cstate="print"/>
          <a:srcRect/>
          <a:stretch>
            <a:fillRect/>
          </a:stretch>
        </p:blipFill>
        <p:spPr bwMode="auto">
          <a:xfrm>
            <a:off x="3624455" y="3589428"/>
            <a:ext cx="2064901" cy="1834515"/>
          </a:xfrm>
          <a:prstGeom prst="rect">
            <a:avLst/>
          </a:prstGeom>
          <a:noFill/>
          <a:ln w="9525">
            <a:noFill/>
            <a:miter lim="800000"/>
            <a:headEnd/>
            <a:tailEnd/>
          </a:ln>
        </p:spPr>
      </p:pic>
      <p:pic>
        <p:nvPicPr>
          <p:cNvPr id="6" name="Obraz 5" descr="Strażak Sam - bohater bajek i seriali w MiniMini+ - MiniMini+"/>
          <p:cNvPicPr/>
          <p:nvPr/>
        </p:nvPicPr>
        <p:blipFill>
          <a:blip r:embed="rId4" cstate="print"/>
          <a:srcRect/>
          <a:stretch>
            <a:fillRect/>
          </a:stretch>
        </p:blipFill>
        <p:spPr bwMode="auto">
          <a:xfrm>
            <a:off x="5993006" y="3554184"/>
            <a:ext cx="2371725" cy="1905000"/>
          </a:xfrm>
          <a:prstGeom prst="rect">
            <a:avLst/>
          </a:prstGeom>
          <a:noFill/>
          <a:ln w="9525">
            <a:noFill/>
            <a:miter lim="800000"/>
            <a:headEnd/>
            <a:tailEnd/>
          </a:ln>
        </p:spPr>
      </p:pic>
      <p:pic>
        <p:nvPicPr>
          <p:cNvPr id="7" name="Obraz 6" descr="Lalka Barbie Dreamtopia Księżniczka lodowa magia GKH26 - Ceny i opinie -  Ceneo.pl"/>
          <p:cNvPicPr/>
          <p:nvPr/>
        </p:nvPicPr>
        <p:blipFill>
          <a:blip r:embed="rId5" cstate="print"/>
          <a:srcRect/>
          <a:stretch>
            <a:fillRect/>
          </a:stretch>
        </p:blipFill>
        <p:spPr bwMode="auto">
          <a:xfrm>
            <a:off x="8668381" y="3554184"/>
            <a:ext cx="2141133" cy="1905000"/>
          </a:xfrm>
          <a:prstGeom prst="rect">
            <a:avLst/>
          </a:prstGeom>
          <a:noFill/>
          <a:ln w="9525">
            <a:noFill/>
            <a:miter lim="800000"/>
            <a:headEnd/>
            <a:tailEnd/>
          </a:ln>
        </p:spPr>
      </p:pic>
    </p:spTree>
    <p:extLst>
      <p:ext uri="{BB962C8B-B14F-4D97-AF65-F5344CB8AC3E}">
        <p14:creationId xmlns:p14="http://schemas.microsoft.com/office/powerpoint/2010/main" xmlns="" val="3176001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C:\Users\monika\Desktop\swiat malego odkrywcy\dzien i noc - eksperymenty\122069753_1316780265327726_3464412126026367042_n.jpg"/>
          <p:cNvPicPr/>
          <p:nvPr/>
        </p:nvPicPr>
        <p:blipFill>
          <a:blip r:embed="rId2" cstate="print"/>
          <a:srcRect/>
          <a:stretch>
            <a:fillRect/>
          </a:stretch>
        </p:blipFill>
        <p:spPr bwMode="auto">
          <a:xfrm>
            <a:off x="1175171" y="1400082"/>
            <a:ext cx="4915505" cy="2985770"/>
          </a:xfrm>
          <a:prstGeom prst="rect">
            <a:avLst/>
          </a:prstGeom>
          <a:noFill/>
          <a:ln w="9525">
            <a:noFill/>
            <a:miter lim="800000"/>
            <a:headEnd/>
            <a:tailEnd/>
          </a:ln>
        </p:spPr>
      </p:pic>
      <p:pic>
        <p:nvPicPr>
          <p:cNvPr id="5" name="Obraz 4" descr="C:\Users\monika\Desktop\swiat malego odkrywcy\dzien i noc - eksperymenty\122083339_351901099449136_3724076782839332279_n.jpg"/>
          <p:cNvPicPr/>
          <p:nvPr/>
        </p:nvPicPr>
        <p:blipFill>
          <a:blip r:embed="rId3" cstate="print"/>
          <a:srcRect/>
          <a:stretch>
            <a:fillRect/>
          </a:stretch>
        </p:blipFill>
        <p:spPr bwMode="auto">
          <a:xfrm>
            <a:off x="8827647" y="609600"/>
            <a:ext cx="2439910" cy="4566734"/>
          </a:xfrm>
          <a:prstGeom prst="rect">
            <a:avLst/>
          </a:prstGeom>
          <a:noFill/>
          <a:ln w="9525">
            <a:noFill/>
            <a:miter lim="800000"/>
            <a:headEnd/>
            <a:tailEnd/>
          </a:ln>
        </p:spPr>
      </p:pic>
    </p:spTree>
    <p:extLst>
      <p:ext uri="{BB962C8B-B14F-4D97-AF65-F5344CB8AC3E}">
        <p14:creationId xmlns:p14="http://schemas.microsoft.com/office/powerpoint/2010/main" xmlns="" val="2355720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C:\Users\monika\Desktop\swiat malego odkrywcy\dzien i noc - eksperymenty\122081110_3852904308104969_2918087005420553615_n.jpg"/>
          <p:cNvPicPr/>
          <p:nvPr/>
        </p:nvPicPr>
        <p:blipFill>
          <a:blip r:embed="rId2" cstate="print"/>
          <a:srcRect/>
          <a:stretch>
            <a:fillRect/>
          </a:stretch>
        </p:blipFill>
        <p:spPr bwMode="auto">
          <a:xfrm>
            <a:off x="2212520" y="721179"/>
            <a:ext cx="7805057" cy="5070021"/>
          </a:xfrm>
          <a:prstGeom prst="rect">
            <a:avLst/>
          </a:prstGeom>
          <a:noFill/>
          <a:ln w="9525">
            <a:noFill/>
            <a:miter lim="800000"/>
            <a:headEnd/>
            <a:tailEnd/>
          </a:ln>
        </p:spPr>
      </p:pic>
    </p:spTree>
    <p:extLst>
      <p:ext uri="{BB962C8B-B14F-4D97-AF65-F5344CB8AC3E}">
        <p14:creationId xmlns:p14="http://schemas.microsoft.com/office/powerpoint/2010/main" xmlns="" val="2380163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536122"/>
            <a:ext cx="10353762" cy="970450"/>
          </a:xfrm>
        </p:spPr>
        <p:txBody>
          <a:bodyPr>
            <a:normAutofit fontScale="90000"/>
          </a:bodyPr>
          <a:lstStyle/>
          <a:p>
            <a:r>
              <a:rPr lang="pl-PL" dirty="0">
                <a:solidFill>
                  <a:srgbClr val="FF0000"/>
                </a:solidFill>
                <a:effectLst/>
              </a:rPr>
              <a:t>Opowiadanie ,,Zupa z zagadką'' z cyklu ,,Detektyw Zagadka''.</a:t>
            </a:r>
            <a:r>
              <a:rPr lang="pl-PL" dirty="0">
                <a:effectLst/>
              </a:rPr>
              <a:t/>
            </a:r>
            <a:br>
              <a:rPr lang="pl-PL" dirty="0">
                <a:effectLst/>
              </a:rPr>
            </a:br>
            <a:endParaRPr lang="pl-PL" dirty="0"/>
          </a:p>
        </p:txBody>
      </p:sp>
      <p:sp>
        <p:nvSpPr>
          <p:cNvPr id="3" name="Symbol zastępczy zawartości 2"/>
          <p:cNvSpPr>
            <a:spLocks noGrp="1"/>
          </p:cNvSpPr>
          <p:nvPr>
            <p:ph idx="1"/>
          </p:nvPr>
        </p:nvSpPr>
        <p:spPr/>
        <p:txBody>
          <a:bodyPr/>
          <a:lstStyle/>
          <a:p>
            <a:endParaRPr lang="pl-PL"/>
          </a:p>
        </p:txBody>
      </p:sp>
      <p:pic>
        <p:nvPicPr>
          <p:cNvPr id="4" name="Obraz 3" descr="F:\DCIM\111___10\IMG_0001.JPG"/>
          <p:cNvPicPr/>
          <p:nvPr/>
        </p:nvPicPr>
        <p:blipFill>
          <a:blip r:embed="rId2" cstate="print"/>
          <a:srcRect/>
          <a:stretch>
            <a:fillRect/>
          </a:stretch>
        </p:blipFill>
        <p:spPr bwMode="auto">
          <a:xfrm>
            <a:off x="4269920" y="1732449"/>
            <a:ext cx="3159579" cy="4578544"/>
          </a:xfrm>
          <a:prstGeom prst="rect">
            <a:avLst/>
          </a:prstGeom>
          <a:noFill/>
          <a:ln w="9525">
            <a:noFill/>
            <a:miter lim="800000"/>
            <a:headEnd/>
            <a:tailEnd/>
          </a:ln>
        </p:spPr>
      </p:pic>
    </p:spTree>
    <p:extLst>
      <p:ext uri="{BB962C8B-B14F-4D97-AF65-F5344CB8AC3E}">
        <p14:creationId xmlns:p14="http://schemas.microsoft.com/office/powerpoint/2010/main" xmlns="" val="33524380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0"/>
            <a:ext cx="10353762" cy="6248399"/>
          </a:xfrm>
        </p:spPr>
        <p:txBody>
          <a:bodyPr>
            <a:normAutofit/>
          </a:bodyPr>
          <a:lstStyle/>
          <a:p>
            <a:pPr marL="36900" indent="0">
              <a:buNone/>
            </a:pPr>
            <a:r>
              <a:rPr lang="pl-PL" sz="2800" dirty="0">
                <a:effectLst/>
              </a:rPr>
              <a:t>Pan Zagadka gotował zupę. Basia i Bartek przyglądali się, jak ją przyprawia, miesza, próbuje i znowu przyprawia.</a:t>
            </a:r>
          </a:p>
          <a:p>
            <a:pPr marL="36900" indent="0">
              <a:buNone/>
            </a:pPr>
            <a:r>
              <a:rPr lang="pl-PL" sz="2800" dirty="0">
                <a:effectLst/>
              </a:rPr>
              <a:t>- Gotowanie jest trudniejsze niż praca detektywa - mruczał pod nosem. - Ciągle czegoś brakuje. </a:t>
            </a:r>
          </a:p>
          <a:p>
            <a:pPr marL="36900" indent="0">
              <a:buNone/>
            </a:pPr>
            <a:r>
              <a:rPr lang="pl-PL" sz="2800" dirty="0">
                <a:effectLst/>
              </a:rPr>
              <a:t>Nagle zadzwonił telefon ....</a:t>
            </a:r>
          </a:p>
          <a:p>
            <a:endParaRPr lang="pl-PL" sz="2800" dirty="0"/>
          </a:p>
        </p:txBody>
      </p:sp>
      <p:pic>
        <p:nvPicPr>
          <p:cNvPr id="4" name="Obraz 3" descr="F:\DCIM\111___10\IMG_0002.JPG"/>
          <p:cNvPicPr/>
          <p:nvPr/>
        </p:nvPicPr>
        <p:blipFill>
          <a:blip r:embed="rId2" cstate="print"/>
          <a:srcRect/>
          <a:stretch>
            <a:fillRect/>
          </a:stretch>
        </p:blipFill>
        <p:spPr bwMode="auto">
          <a:xfrm>
            <a:off x="3953810" y="3453493"/>
            <a:ext cx="4273731" cy="3024732"/>
          </a:xfrm>
          <a:prstGeom prst="rect">
            <a:avLst/>
          </a:prstGeom>
          <a:noFill/>
          <a:ln w="9525">
            <a:noFill/>
            <a:miter lim="800000"/>
            <a:headEnd/>
            <a:tailEnd/>
          </a:ln>
        </p:spPr>
      </p:pic>
    </p:spTree>
    <p:extLst>
      <p:ext uri="{BB962C8B-B14F-4D97-AF65-F5344CB8AC3E}">
        <p14:creationId xmlns:p14="http://schemas.microsoft.com/office/powerpoint/2010/main" xmlns="" val="4143385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a:bodyPr>
          <a:lstStyle/>
          <a:p>
            <a:pPr marL="36900" indent="0">
              <a:buNone/>
            </a:pPr>
            <a:r>
              <a:rPr lang="pl-PL" sz="2400" dirty="0">
                <a:effectLst/>
              </a:rPr>
              <a:t>- Idziemy! - powiedział </a:t>
            </a:r>
            <a:r>
              <a:rPr lang="pl-PL" sz="2400" dirty="0" smtClean="0">
                <a:effectLst/>
              </a:rPr>
              <a:t>pan </a:t>
            </a:r>
            <a:r>
              <a:rPr lang="pl-PL" sz="2400" dirty="0">
                <a:effectLst/>
              </a:rPr>
              <a:t>Zagadka po odłożeniu słuchawki. - </a:t>
            </a:r>
            <a:r>
              <a:rPr lang="pl-PL" sz="2400" dirty="0" smtClean="0">
                <a:effectLst/>
              </a:rPr>
              <a:t>Burmistrz </a:t>
            </a:r>
            <a:r>
              <a:rPr lang="pl-PL" sz="2400" dirty="0" err="1">
                <a:effectLst/>
              </a:rPr>
              <a:t>Ratuszek</a:t>
            </a:r>
            <a:r>
              <a:rPr lang="pl-PL" sz="2400" dirty="0">
                <a:effectLst/>
              </a:rPr>
              <a:t> ma za godzinę ważnych gości. Napisał przemówienie i gdzieś je zgubił. Musimy mu pomóc.</a:t>
            </a:r>
          </a:p>
          <a:p>
            <a:pPr marL="36900" indent="0">
              <a:buNone/>
            </a:pPr>
            <a:r>
              <a:rPr lang="pl-PL" sz="2400" dirty="0">
                <a:effectLst/>
              </a:rPr>
              <a:t>- Może jest w koszu? - wpadł na pomysł Bartek, gdy cała trójka znalazła się w gabinecie pana </a:t>
            </a:r>
            <a:r>
              <a:rPr lang="pl-PL" sz="2400" dirty="0" err="1">
                <a:effectLst/>
              </a:rPr>
              <a:t>Ratuszka</a:t>
            </a:r>
            <a:r>
              <a:rPr lang="pl-PL" sz="2400" dirty="0">
                <a:effectLst/>
              </a:rPr>
              <a:t>.</a:t>
            </a:r>
          </a:p>
          <a:p>
            <a:pPr marL="36900" indent="0">
              <a:buNone/>
            </a:pPr>
            <a:r>
              <a:rPr lang="pl-PL" sz="2400" dirty="0">
                <a:effectLst/>
              </a:rPr>
              <a:t>- Albo wywiało je przez okno - zasugerowała Basia.</a:t>
            </a:r>
          </a:p>
          <a:p>
            <a:pPr marL="36900" indent="0">
              <a:buNone/>
            </a:pPr>
            <a:r>
              <a:rPr lang="pl-PL" sz="2400" dirty="0">
                <a:effectLst/>
              </a:rPr>
              <a:t>- Ale kosz był pusty, a okno zamknięte. Zrozpaczony burmistrz siedział w fotelu i wachlował się kartką.</a:t>
            </a:r>
          </a:p>
          <a:p>
            <a:pPr marL="36900" indent="0">
              <a:buNone/>
            </a:pPr>
            <a:endParaRPr lang="pl-PL" sz="2400" dirty="0"/>
          </a:p>
        </p:txBody>
      </p:sp>
      <p:pic>
        <p:nvPicPr>
          <p:cNvPr id="4" name="Obraz 3" descr="F:\DCIM\111___10\IMG_0003.JPG"/>
          <p:cNvPicPr/>
          <p:nvPr/>
        </p:nvPicPr>
        <p:blipFill>
          <a:blip r:embed="rId2" cstate="print"/>
          <a:srcRect/>
          <a:stretch>
            <a:fillRect/>
          </a:stretch>
        </p:blipFill>
        <p:spPr bwMode="auto">
          <a:xfrm>
            <a:off x="5568042" y="3747407"/>
            <a:ext cx="2640874" cy="2996293"/>
          </a:xfrm>
          <a:prstGeom prst="rect">
            <a:avLst/>
          </a:prstGeom>
          <a:noFill/>
          <a:ln w="9525">
            <a:noFill/>
            <a:miter lim="800000"/>
            <a:headEnd/>
            <a:tailEnd/>
          </a:ln>
        </p:spPr>
      </p:pic>
    </p:spTree>
    <p:extLst>
      <p:ext uri="{BB962C8B-B14F-4D97-AF65-F5344CB8AC3E}">
        <p14:creationId xmlns:p14="http://schemas.microsoft.com/office/powerpoint/2010/main" xmlns="" val="19129213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dirty="0">
                <a:effectLst/>
              </a:rPr>
              <a:t>- </a:t>
            </a:r>
            <a:r>
              <a:rPr lang="pl-PL" sz="2400" dirty="0">
                <a:effectLst/>
              </a:rPr>
              <a:t>Czy mogę zobaczyć tę kartkę? - zapytał detektyw.</a:t>
            </a:r>
          </a:p>
          <a:p>
            <a:pPr marL="36900" indent="0">
              <a:buNone/>
            </a:pPr>
            <a:r>
              <a:rPr lang="pl-PL" sz="2400" dirty="0">
                <a:effectLst/>
              </a:rPr>
              <a:t>- To lista zakupów - odpowiedział burmistrz. - Żona zadzwoniła akurat wtedy, gdy pisałem przemówienie, i podyktowała mi , co mam kupić.</a:t>
            </a:r>
          </a:p>
          <a:p>
            <a:pPr marL="36900" indent="0">
              <a:buNone/>
            </a:pPr>
            <a:r>
              <a:rPr lang="pl-PL" sz="2400" dirty="0">
                <a:effectLst/>
              </a:rPr>
              <a:t>Detektyw przyjrzał się kartce.</a:t>
            </a:r>
          </a:p>
          <a:p>
            <a:pPr marL="36900" indent="0">
              <a:buNone/>
            </a:pPr>
            <a:r>
              <a:rPr lang="pl-PL" sz="2400" dirty="0">
                <a:effectLst/>
              </a:rPr>
              <a:t>- Jest! - krzyknął.</a:t>
            </a:r>
          </a:p>
          <a:p>
            <a:pPr>
              <a:buFontTx/>
              <a:buChar char="-"/>
            </a:pPr>
            <a:r>
              <a:rPr lang="pl-PL" sz="2400" dirty="0" smtClean="0">
                <a:effectLst/>
              </a:rPr>
              <a:t>Moje </a:t>
            </a:r>
            <a:r>
              <a:rPr lang="pl-PL" sz="2400" dirty="0">
                <a:effectLst/>
              </a:rPr>
              <a:t>przemówienie? - ucieszył się burmistrz</a:t>
            </a:r>
            <a:r>
              <a:rPr lang="pl-PL" sz="2400" dirty="0" smtClean="0">
                <a:effectLst/>
              </a:rPr>
              <a:t>.</a:t>
            </a:r>
          </a:p>
          <a:p>
            <a:pPr>
              <a:buFontTx/>
              <a:buChar char="-"/>
            </a:pPr>
            <a:r>
              <a:rPr lang="pl-PL" sz="2400" dirty="0">
                <a:effectLst/>
              </a:rPr>
              <a:t>- Nie, brakujący składnik mojej </a:t>
            </a:r>
            <a:r>
              <a:rPr lang="pl-PL" sz="2400" dirty="0" smtClean="0">
                <a:effectLst/>
              </a:rPr>
              <a:t>zupy-odpowiedział </a:t>
            </a:r>
            <a:r>
              <a:rPr lang="pl-PL" sz="2400" dirty="0">
                <a:effectLst/>
              </a:rPr>
              <a:t>pan Zagadka.</a:t>
            </a:r>
          </a:p>
          <a:p>
            <a:pPr>
              <a:buFontTx/>
              <a:buChar char="-"/>
            </a:pPr>
            <a:endParaRPr lang="pl-PL" dirty="0">
              <a:effectLst/>
            </a:endParaRPr>
          </a:p>
          <a:p>
            <a:endParaRPr lang="pl-PL" dirty="0"/>
          </a:p>
        </p:txBody>
      </p:sp>
      <p:pic>
        <p:nvPicPr>
          <p:cNvPr id="4" name="Obraz 3" descr="F:\DCIM\111___10\IMG_0005.JPG"/>
          <p:cNvPicPr/>
          <p:nvPr/>
        </p:nvPicPr>
        <p:blipFill>
          <a:blip r:embed="rId2" cstate="print"/>
          <a:srcRect/>
          <a:stretch>
            <a:fillRect/>
          </a:stretch>
        </p:blipFill>
        <p:spPr bwMode="auto">
          <a:xfrm>
            <a:off x="9780815" y="2009678"/>
            <a:ext cx="2235500" cy="4413251"/>
          </a:xfrm>
          <a:prstGeom prst="rect">
            <a:avLst/>
          </a:prstGeom>
          <a:noFill/>
          <a:ln w="9525">
            <a:noFill/>
            <a:miter lim="800000"/>
            <a:headEnd/>
            <a:tailEnd/>
          </a:ln>
        </p:spPr>
      </p:pic>
    </p:spTree>
    <p:extLst>
      <p:ext uri="{BB962C8B-B14F-4D97-AF65-F5344CB8AC3E}">
        <p14:creationId xmlns:p14="http://schemas.microsoft.com/office/powerpoint/2010/main" xmlns="" val="41841207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a:bodyPr>
          <a:lstStyle/>
          <a:p>
            <a:pPr marL="36900" indent="0">
              <a:buNone/>
            </a:pPr>
            <a:r>
              <a:rPr lang="pl-PL" sz="2400" dirty="0">
                <a:effectLst/>
              </a:rPr>
              <a:t>- A ja znalazłem przemówienie! -powiedział Bartek i pokazał na odwrotną stronę listy zakupów.</a:t>
            </a:r>
          </a:p>
          <a:p>
            <a:pPr marL="36900" indent="0">
              <a:buNone/>
            </a:pPr>
            <a:r>
              <a:rPr lang="pl-PL" sz="2400" dirty="0">
                <a:effectLst/>
              </a:rPr>
              <a:t>- Rozwiązałeś zagadkę! - ucieszył się wujek. - Gdy zadzwoniła pani burmistrzowa, pan burmistrz odwrócił kartkę i zanotował, co ma kupić. </a:t>
            </a:r>
          </a:p>
          <a:p>
            <a:pPr marL="36900" indent="0">
              <a:buNone/>
            </a:pPr>
            <a:r>
              <a:rPr lang="pl-PL" sz="2400" dirty="0">
                <a:effectLst/>
              </a:rPr>
              <a:t>Pożegnajcie się. Idziemy po majeranek!</a:t>
            </a:r>
          </a:p>
        </p:txBody>
      </p:sp>
      <p:pic>
        <p:nvPicPr>
          <p:cNvPr id="5" name="Obraz 4" descr="F:\DCIM\111___10\IMG_0006.JPG"/>
          <p:cNvPicPr/>
          <p:nvPr/>
        </p:nvPicPr>
        <p:blipFill>
          <a:blip r:embed="rId2" cstate="print"/>
          <a:srcRect/>
          <a:stretch>
            <a:fillRect/>
          </a:stretch>
        </p:blipFill>
        <p:spPr bwMode="auto">
          <a:xfrm>
            <a:off x="3406803" y="3004457"/>
            <a:ext cx="5367746" cy="3400288"/>
          </a:xfrm>
          <a:prstGeom prst="rect">
            <a:avLst/>
          </a:prstGeom>
          <a:noFill/>
          <a:ln w="9525">
            <a:noFill/>
            <a:miter lim="800000"/>
            <a:headEnd/>
            <a:tailEnd/>
          </a:ln>
        </p:spPr>
      </p:pic>
    </p:spTree>
    <p:extLst>
      <p:ext uri="{BB962C8B-B14F-4D97-AF65-F5344CB8AC3E}">
        <p14:creationId xmlns:p14="http://schemas.microsoft.com/office/powerpoint/2010/main" xmlns="" val="1144131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u="sng" dirty="0">
                <a:effectLst/>
              </a:rPr>
              <a:t>Linie papilarne</a:t>
            </a:r>
            <a:r>
              <a:rPr lang="pl-PL" dirty="0">
                <a:effectLst/>
              </a:rPr>
              <a:t> to unikalne, charakterystyczne dla każdego linie na skórze wewnętrznej strony dłoni. </a:t>
            </a:r>
            <a:endParaRPr lang="pl-PL" dirty="0" smtClean="0">
              <a:effectLst/>
            </a:endParaRPr>
          </a:p>
          <a:p>
            <a:pPr marL="36900" indent="0">
              <a:buNone/>
            </a:pPr>
            <a:endParaRPr lang="pl-PL" dirty="0">
              <a:effectLst/>
            </a:endParaRPr>
          </a:p>
          <a:p>
            <a:pPr marL="36900" indent="0">
              <a:buNone/>
            </a:pPr>
            <a:r>
              <a:rPr lang="pl-PL" b="1" u="sng" dirty="0">
                <a:effectLst/>
              </a:rPr>
              <a:t>Odciski palców </a:t>
            </a:r>
            <a:r>
              <a:rPr lang="pl-PL" dirty="0">
                <a:effectLst/>
              </a:rPr>
              <a:t>to ślady tych linii pozostawione na jakiejś powierzchni przez opuszki palców. </a:t>
            </a:r>
          </a:p>
          <a:p>
            <a:pPr marL="36900" indent="0">
              <a:buNone/>
            </a:pPr>
            <a:endParaRPr lang="pl-PL" dirty="0">
              <a:effectLst/>
            </a:endParaRPr>
          </a:p>
          <a:p>
            <a:endParaRPr lang="pl-PL" dirty="0"/>
          </a:p>
        </p:txBody>
      </p:sp>
      <p:pic>
        <p:nvPicPr>
          <p:cNvPr id="4" name="Obraz 3" descr="Ciekawostki - LINIE PAPILARNE - SuperKid"/>
          <p:cNvPicPr/>
          <p:nvPr/>
        </p:nvPicPr>
        <p:blipFill>
          <a:blip r:embed="rId2" cstate="print"/>
          <a:srcRect/>
          <a:stretch>
            <a:fillRect/>
          </a:stretch>
        </p:blipFill>
        <p:spPr bwMode="auto">
          <a:xfrm>
            <a:off x="3947551" y="2809876"/>
            <a:ext cx="4286250" cy="2981325"/>
          </a:xfrm>
          <a:prstGeom prst="rect">
            <a:avLst/>
          </a:prstGeom>
          <a:noFill/>
          <a:ln w="9525">
            <a:noFill/>
            <a:miter lim="800000"/>
            <a:headEnd/>
            <a:tailEnd/>
          </a:ln>
        </p:spPr>
      </p:pic>
    </p:spTree>
    <p:extLst>
      <p:ext uri="{BB962C8B-B14F-4D97-AF65-F5344CB8AC3E}">
        <p14:creationId xmlns:p14="http://schemas.microsoft.com/office/powerpoint/2010/main" xmlns="" val="25273076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solidFill>
                  <a:srgbClr val="FF0000"/>
                </a:solidFill>
                <a:effectLst/>
              </a:rPr>
              <a:t>Eksperyment nr 1 - Odciski palców</a:t>
            </a:r>
            <a:r>
              <a:rPr lang="pl-PL" dirty="0" smtClean="0">
                <a:effectLst/>
              </a:rPr>
              <a:t/>
            </a:r>
            <a:br>
              <a:rPr lang="pl-PL" dirty="0" smtClean="0">
                <a:effectLst/>
              </a:rPr>
            </a:br>
            <a:endParaRPr lang="pl-PL" dirty="0"/>
          </a:p>
        </p:txBody>
      </p:sp>
      <p:sp>
        <p:nvSpPr>
          <p:cNvPr id="3" name="Symbol zastępczy zawartości 2"/>
          <p:cNvSpPr>
            <a:spLocks noGrp="1"/>
          </p:cNvSpPr>
          <p:nvPr>
            <p:ph idx="1"/>
          </p:nvPr>
        </p:nvSpPr>
        <p:spPr/>
        <p:txBody>
          <a:bodyPr/>
          <a:lstStyle/>
          <a:p>
            <a:pPr marL="36900" indent="0">
              <a:buNone/>
            </a:pPr>
            <a:r>
              <a:rPr lang="pl-PL" dirty="0" smtClean="0"/>
              <a:t>Pomoce:</a:t>
            </a:r>
          </a:p>
          <a:p>
            <a:pPr marL="36900" indent="0">
              <a:buNone/>
            </a:pPr>
            <a:r>
              <a:rPr lang="pl-PL" dirty="0" smtClean="0"/>
              <a:t>-atrament</a:t>
            </a:r>
          </a:p>
          <a:p>
            <a:pPr marL="36900" indent="0">
              <a:buNone/>
            </a:pPr>
            <a:r>
              <a:rPr lang="pl-PL" dirty="0" smtClean="0"/>
              <a:t>-taśma klejąca</a:t>
            </a:r>
          </a:p>
          <a:p>
            <a:pPr marL="36900" indent="0">
              <a:buNone/>
            </a:pPr>
            <a:r>
              <a:rPr lang="pl-PL" dirty="0" smtClean="0"/>
              <a:t>-mały talerzyk</a:t>
            </a:r>
          </a:p>
          <a:p>
            <a:pPr marL="36900" indent="0">
              <a:buNone/>
            </a:pPr>
            <a:r>
              <a:rPr lang="pl-PL" dirty="0" smtClean="0"/>
              <a:t>-mąka ziemniaczana</a:t>
            </a:r>
          </a:p>
          <a:p>
            <a:pPr marL="36900" indent="0">
              <a:buNone/>
            </a:pPr>
            <a:r>
              <a:rPr lang="pl-PL" dirty="0" smtClean="0"/>
              <a:t>-kartka białego papieru</a:t>
            </a:r>
          </a:p>
          <a:p>
            <a:pPr marL="36900" indent="0">
              <a:buNone/>
            </a:pPr>
            <a:r>
              <a:rPr lang="pl-PL" dirty="0" smtClean="0"/>
              <a:t>-nożyczki</a:t>
            </a:r>
            <a:endParaRPr lang="pl-PL" dirty="0"/>
          </a:p>
        </p:txBody>
      </p:sp>
      <p:pic>
        <p:nvPicPr>
          <p:cNvPr id="4" name="Obraz 3" descr="Atrament, niebieski, 30 ml - | Sklep EMPIK.COM"/>
          <p:cNvPicPr/>
          <p:nvPr/>
        </p:nvPicPr>
        <p:blipFill>
          <a:blip r:embed="rId2" cstate="print"/>
          <a:srcRect/>
          <a:stretch>
            <a:fillRect/>
          </a:stretch>
        </p:blipFill>
        <p:spPr bwMode="auto">
          <a:xfrm>
            <a:off x="7545162" y="2343150"/>
            <a:ext cx="1200150" cy="1165346"/>
          </a:xfrm>
          <a:prstGeom prst="rect">
            <a:avLst/>
          </a:prstGeom>
          <a:noFill/>
          <a:ln w="9525">
            <a:noFill/>
            <a:miter lim="800000"/>
            <a:headEnd/>
            <a:tailEnd/>
          </a:ln>
        </p:spPr>
      </p:pic>
      <p:pic>
        <p:nvPicPr>
          <p:cNvPr id="5" name="Obraz 4" descr="Taśma klejąca Milan UNIWERSALNA 33 metry krystaliczna do szkoły"/>
          <p:cNvPicPr/>
          <p:nvPr/>
        </p:nvPicPr>
        <p:blipFill>
          <a:blip r:embed="rId3" cstate="print"/>
          <a:srcRect/>
          <a:stretch>
            <a:fillRect/>
          </a:stretch>
        </p:blipFill>
        <p:spPr bwMode="auto">
          <a:xfrm>
            <a:off x="7545162" y="3660895"/>
            <a:ext cx="1200150" cy="1293950"/>
          </a:xfrm>
          <a:prstGeom prst="rect">
            <a:avLst/>
          </a:prstGeom>
          <a:noFill/>
          <a:ln w="9525">
            <a:noFill/>
            <a:miter lim="800000"/>
            <a:headEnd/>
            <a:tailEnd/>
          </a:ln>
        </p:spPr>
      </p:pic>
      <p:pic>
        <p:nvPicPr>
          <p:cNvPr id="6" name="Obraz 5" descr="IKEA FARGRIK Talerz jasnozielony 21cm Talerzyk 1sz 6917188002 - Allegro.pl"/>
          <p:cNvPicPr/>
          <p:nvPr/>
        </p:nvPicPr>
        <p:blipFill>
          <a:blip r:embed="rId4" cstate="print"/>
          <a:srcRect/>
          <a:stretch>
            <a:fillRect/>
          </a:stretch>
        </p:blipFill>
        <p:spPr bwMode="auto">
          <a:xfrm>
            <a:off x="7545162" y="5161076"/>
            <a:ext cx="1200150" cy="842661"/>
          </a:xfrm>
          <a:prstGeom prst="rect">
            <a:avLst/>
          </a:prstGeom>
          <a:noFill/>
          <a:ln w="9525">
            <a:noFill/>
            <a:miter lim="800000"/>
            <a:headEnd/>
            <a:tailEnd/>
          </a:ln>
        </p:spPr>
      </p:pic>
      <p:pic>
        <p:nvPicPr>
          <p:cNvPr id="7" name="Obraz 6" descr="Mąka Ziemniaczana Skrobia 500g PIĄTNICA 5377835242 - Allegro.pl"/>
          <p:cNvPicPr/>
          <p:nvPr/>
        </p:nvPicPr>
        <p:blipFill>
          <a:blip r:embed="rId5" cstate="print"/>
          <a:srcRect/>
          <a:stretch>
            <a:fillRect/>
          </a:stretch>
        </p:blipFill>
        <p:spPr bwMode="auto">
          <a:xfrm>
            <a:off x="9567995" y="2343150"/>
            <a:ext cx="1401444" cy="1165346"/>
          </a:xfrm>
          <a:prstGeom prst="rect">
            <a:avLst/>
          </a:prstGeom>
          <a:noFill/>
          <a:ln w="9525">
            <a:noFill/>
            <a:miter lim="800000"/>
            <a:headEnd/>
            <a:tailEnd/>
          </a:ln>
        </p:spPr>
      </p:pic>
      <p:pic>
        <p:nvPicPr>
          <p:cNvPr id="8" name="Obraz 7" descr="Kartka Papieru | Darmowy Wektor"/>
          <p:cNvPicPr/>
          <p:nvPr/>
        </p:nvPicPr>
        <p:blipFill>
          <a:blip r:embed="rId6" cstate="print"/>
          <a:srcRect/>
          <a:stretch>
            <a:fillRect/>
          </a:stretch>
        </p:blipFill>
        <p:spPr bwMode="auto">
          <a:xfrm>
            <a:off x="9584322" y="3709663"/>
            <a:ext cx="1385117" cy="1245182"/>
          </a:xfrm>
          <a:prstGeom prst="rect">
            <a:avLst/>
          </a:prstGeom>
          <a:noFill/>
          <a:ln w="9525">
            <a:noFill/>
            <a:miter lim="800000"/>
            <a:headEnd/>
            <a:tailEnd/>
          </a:ln>
        </p:spPr>
      </p:pic>
      <p:pic>
        <p:nvPicPr>
          <p:cNvPr id="9" name="Obraz 8" descr="VICTORINOX 8.0986.(16 cm) Nożyczki uniwersalne - ceny i opinie w Media  Expert"/>
          <p:cNvPicPr/>
          <p:nvPr/>
        </p:nvPicPr>
        <p:blipFill>
          <a:blip r:embed="rId7" cstate="print"/>
          <a:srcRect/>
          <a:stretch>
            <a:fillRect/>
          </a:stretch>
        </p:blipFill>
        <p:spPr bwMode="auto">
          <a:xfrm>
            <a:off x="9567994" y="5156012"/>
            <a:ext cx="1401445" cy="847725"/>
          </a:xfrm>
          <a:prstGeom prst="rect">
            <a:avLst/>
          </a:prstGeom>
          <a:noFill/>
          <a:ln w="9525">
            <a:noFill/>
            <a:miter lim="800000"/>
            <a:headEnd/>
            <a:tailEnd/>
          </a:ln>
        </p:spPr>
      </p:pic>
    </p:spTree>
    <p:extLst>
      <p:ext uri="{BB962C8B-B14F-4D97-AF65-F5344CB8AC3E}">
        <p14:creationId xmlns:p14="http://schemas.microsoft.com/office/powerpoint/2010/main" xmlns="" val="94111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609600"/>
            <a:ext cx="10353762" cy="1031422"/>
          </a:xfrm>
        </p:spPr>
        <p:txBody>
          <a:bodyPr/>
          <a:lstStyle/>
          <a:p>
            <a:r>
              <a:rPr lang="pl-PL" dirty="0" smtClean="0">
                <a:solidFill>
                  <a:srgbClr val="FF0000"/>
                </a:solidFill>
              </a:rPr>
              <a:t>TEMAT: Detektyw</a:t>
            </a:r>
            <a:endParaRPr lang="pl-PL" dirty="0">
              <a:solidFill>
                <a:srgbClr val="FF0000"/>
              </a:solidFill>
            </a:endParaRPr>
          </a:p>
        </p:txBody>
      </p:sp>
      <p:sp>
        <p:nvSpPr>
          <p:cNvPr id="3" name="Symbol zastępczy zawartości 2"/>
          <p:cNvSpPr>
            <a:spLocks noGrp="1"/>
          </p:cNvSpPr>
          <p:nvPr>
            <p:ph idx="1"/>
          </p:nvPr>
        </p:nvSpPr>
        <p:spPr>
          <a:xfrm>
            <a:off x="913795" y="212271"/>
            <a:ext cx="10353762" cy="6433457"/>
          </a:xfrm>
        </p:spPr>
        <p:txBody>
          <a:bodyPr/>
          <a:lstStyle/>
          <a:p>
            <a:endParaRPr lang="pl-PL" dirty="0" smtClean="0"/>
          </a:p>
          <a:p>
            <a:endParaRPr lang="pl-PL" dirty="0"/>
          </a:p>
          <a:p>
            <a:endParaRPr lang="pl-PL" dirty="0" smtClean="0"/>
          </a:p>
          <a:p>
            <a:endParaRPr lang="pl-PL" dirty="0"/>
          </a:p>
          <a:p>
            <a:endParaRPr lang="pl-PL" dirty="0" smtClean="0"/>
          </a:p>
          <a:p>
            <a:pPr marL="36900" indent="0">
              <a:buNone/>
            </a:pPr>
            <a:r>
              <a:rPr lang="pl-PL" sz="3600" dirty="0">
                <a:effectLst/>
              </a:rPr>
              <a:t>DETEKTYW - osoba prowadząca śledztwo,  posiadająca licencje, czyli pozwolenie na taką działalność.</a:t>
            </a:r>
            <a:endParaRPr lang="pl-PL" sz="3600" dirty="0"/>
          </a:p>
        </p:txBody>
      </p:sp>
    </p:spTree>
    <p:extLst>
      <p:ext uri="{BB962C8B-B14F-4D97-AF65-F5344CB8AC3E}">
        <p14:creationId xmlns:p14="http://schemas.microsoft.com/office/powerpoint/2010/main" xmlns="" val="36415320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sz="2400" b="1" dirty="0">
                <a:solidFill>
                  <a:srgbClr val="00B050"/>
                </a:solidFill>
                <a:effectLst/>
              </a:rPr>
              <a:t>Dziecko wskazującym palcem dotyka barwnika, tak aby zabarwił się cały opuszek palca, następnie przykłada palec do kartki. Wykonuje dwa odbicia. Pierwszy ślad jest niewyraźny, jednakże na drugim można zauważyć wyraźnie odbite linie papilarne. Dziecko stara się omówić  kształt zaobserwowanych linii. </a:t>
            </a:r>
            <a:endParaRPr lang="pl-PL" sz="2400" dirty="0">
              <a:solidFill>
                <a:srgbClr val="00B050"/>
              </a:solidFill>
              <a:effectLst/>
            </a:endParaRPr>
          </a:p>
          <a:p>
            <a:pPr marL="36900" indent="0">
              <a:buNone/>
            </a:pPr>
            <a:r>
              <a:rPr lang="pl-PL" sz="2400" b="1" dirty="0">
                <a:solidFill>
                  <a:srgbClr val="FFFF00"/>
                </a:solidFill>
                <a:effectLst/>
              </a:rPr>
              <a:t>Dziecko zanurza opuszek palca w mące ziemniaczanej, a następnie zdmuchuje jej nadmiar. Po wykonaniu tej czynności przykłada palec do lepkiej strony taśmy klejącej, przygląda się pozostawionemu odbiciu i omawia go. </a:t>
            </a:r>
            <a:endParaRPr lang="pl-PL" sz="2400" dirty="0">
              <a:solidFill>
                <a:srgbClr val="FFFF00"/>
              </a:solidFill>
              <a:effectLst/>
            </a:endParaRPr>
          </a:p>
          <a:p>
            <a:pPr marL="36900" indent="0">
              <a:buNone/>
            </a:pPr>
            <a:endParaRPr lang="pl-PL" dirty="0"/>
          </a:p>
        </p:txBody>
      </p:sp>
    </p:spTree>
    <p:extLst>
      <p:ext uri="{BB962C8B-B14F-4D97-AF65-F5344CB8AC3E}">
        <p14:creationId xmlns:p14="http://schemas.microsoft.com/office/powerpoint/2010/main" xmlns="" val="38343198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solidFill>
                  <a:srgbClr val="FF0000"/>
                </a:solidFill>
                <a:effectLst/>
              </a:rPr>
              <a:t>Eksperyment nr 2 - Odciski palców</a:t>
            </a:r>
            <a:r>
              <a:rPr lang="pl-PL" dirty="0">
                <a:effectLst/>
              </a:rPr>
              <a:t/>
            </a:r>
            <a:br>
              <a:rPr lang="pl-PL" dirty="0">
                <a:effectLst/>
              </a:rPr>
            </a:br>
            <a:endParaRPr lang="pl-PL" dirty="0"/>
          </a:p>
        </p:txBody>
      </p:sp>
      <p:sp>
        <p:nvSpPr>
          <p:cNvPr id="3" name="Symbol zastępczy zawartości 2"/>
          <p:cNvSpPr>
            <a:spLocks noGrp="1"/>
          </p:cNvSpPr>
          <p:nvPr>
            <p:ph idx="1"/>
          </p:nvPr>
        </p:nvSpPr>
        <p:spPr/>
        <p:txBody>
          <a:bodyPr/>
          <a:lstStyle/>
          <a:p>
            <a:endParaRPr lang="pl-PL"/>
          </a:p>
        </p:txBody>
      </p:sp>
      <p:pic>
        <p:nvPicPr>
          <p:cNvPr id="4" name="Obraz 3" descr="F:\DCIM\111___10\IMG_0007.JPG"/>
          <p:cNvPicPr/>
          <p:nvPr/>
        </p:nvPicPr>
        <p:blipFill>
          <a:blip r:embed="rId2" cstate="print"/>
          <a:srcRect/>
          <a:stretch>
            <a:fillRect/>
          </a:stretch>
        </p:blipFill>
        <p:spPr bwMode="auto">
          <a:xfrm>
            <a:off x="3210316" y="1472565"/>
            <a:ext cx="5760720" cy="4318635"/>
          </a:xfrm>
          <a:prstGeom prst="rect">
            <a:avLst/>
          </a:prstGeom>
          <a:noFill/>
          <a:ln w="9525">
            <a:noFill/>
            <a:miter lim="800000"/>
            <a:headEnd/>
            <a:tailEnd/>
          </a:ln>
        </p:spPr>
      </p:pic>
    </p:spTree>
    <p:extLst>
      <p:ext uri="{BB962C8B-B14F-4D97-AF65-F5344CB8AC3E}">
        <p14:creationId xmlns:p14="http://schemas.microsoft.com/office/powerpoint/2010/main" xmlns="" val="32217218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sz="2400" b="1" dirty="0">
                <a:solidFill>
                  <a:srgbClr val="00B050"/>
                </a:solidFill>
                <a:effectLst/>
              </a:rPr>
              <a:t>Skorzystaj z użytej przez kogoś nieumytej szklanki. </a:t>
            </a:r>
            <a:endParaRPr lang="pl-PL" sz="2400" dirty="0">
              <a:solidFill>
                <a:srgbClr val="00B050"/>
              </a:solidFill>
              <a:effectLst/>
            </a:endParaRPr>
          </a:p>
          <a:p>
            <a:pPr marL="36900" indent="0">
              <a:buNone/>
            </a:pPr>
            <a:r>
              <a:rPr lang="pl-PL" sz="2400" b="1" dirty="0">
                <a:solidFill>
                  <a:srgbClr val="00B050"/>
                </a:solidFill>
                <a:effectLst/>
              </a:rPr>
              <a:t>Zgnieć kawałek grafitu z ołówka i za pomocą pędzla posyp ściany szklanki otrzymanym proszkiem. Zobaczysz , jak na naczyniu pojawią się linie papilarne. </a:t>
            </a:r>
            <a:endParaRPr lang="pl-PL" sz="2400" dirty="0">
              <a:solidFill>
                <a:srgbClr val="00B050"/>
              </a:solidFill>
              <a:effectLst/>
            </a:endParaRPr>
          </a:p>
          <a:p>
            <a:pPr marL="36900" indent="0">
              <a:buNone/>
            </a:pPr>
            <a:r>
              <a:rPr lang="pl-PL" sz="2400" b="1" dirty="0">
                <a:solidFill>
                  <a:srgbClr val="FFFF00"/>
                </a:solidFill>
                <a:effectLst/>
              </a:rPr>
              <a:t>Poproś wszystkich członków rodziny, by odcisnęli swoje palce wskazujące na gąbce z tuszem i zostawili ślady w tabelach. Porównaj odciski z tymi pozostawionymi na szklance. Zgadnij do kogo należą. </a:t>
            </a:r>
            <a:endParaRPr lang="pl-PL" sz="2400" dirty="0">
              <a:solidFill>
                <a:srgbClr val="FFFF00"/>
              </a:solidFill>
              <a:effectLst/>
            </a:endParaRPr>
          </a:p>
          <a:p>
            <a:endParaRPr lang="pl-PL" dirty="0"/>
          </a:p>
        </p:txBody>
      </p:sp>
      <p:pic>
        <p:nvPicPr>
          <p:cNvPr id="4" name="Obraz 3" descr="F:\DCIM\111___10\IMG_0009.JPG"/>
          <p:cNvPicPr/>
          <p:nvPr/>
        </p:nvPicPr>
        <p:blipFill>
          <a:blip r:embed="rId2" cstate="print"/>
          <a:srcRect/>
          <a:stretch>
            <a:fillRect/>
          </a:stretch>
        </p:blipFill>
        <p:spPr bwMode="auto">
          <a:xfrm>
            <a:off x="4180913" y="4041275"/>
            <a:ext cx="3819525" cy="2351405"/>
          </a:xfrm>
          <a:prstGeom prst="rect">
            <a:avLst/>
          </a:prstGeom>
          <a:noFill/>
          <a:ln w="9525">
            <a:noFill/>
            <a:miter lim="800000"/>
            <a:headEnd/>
            <a:tailEnd/>
          </a:ln>
        </p:spPr>
      </p:pic>
    </p:spTree>
    <p:extLst>
      <p:ext uri="{BB962C8B-B14F-4D97-AF65-F5344CB8AC3E}">
        <p14:creationId xmlns:p14="http://schemas.microsoft.com/office/powerpoint/2010/main" xmlns="" val="6774259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buNone/>
            </a:pPr>
            <a:r>
              <a:rPr lang="pl-PL" sz="2800" b="1" dirty="0">
                <a:effectLst/>
              </a:rPr>
              <a:t>Linie papilarne wyglądają inaczej u każdej osoby. NIGDY nie znajdziesz dwóch osób z takimi samymi liniami papilarnymi.</a:t>
            </a:r>
            <a:endParaRPr lang="pl-PL" sz="2800" dirty="0">
              <a:effectLst/>
            </a:endParaRPr>
          </a:p>
          <a:p>
            <a:endParaRPr lang="pl-PL" dirty="0"/>
          </a:p>
        </p:txBody>
      </p:sp>
    </p:spTree>
    <p:extLst>
      <p:ext uri="{BB962C8B-B14F-4D97-AF65-F5344CB8AC3E}">
        <p14:creationId xmlns:p14="http://schemas.microsoft.com/office/powerpoint/2010/main" xmlns="" val="3690218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609600"/>
            <a:ext cx="10353762" cy="2239736"/>
          </a:xfrm>
        </p:spPr>
        <p:txBody>
          <a:bodyPr>
            <a:normAutofit fontScale="90000"/>
          </a:bodyPr>
          <a:lstStyle/>
          <a:p>
            <a:r>
              <a:rPr lang="pl-PL" b="1" dirty="0">
                <a:effectLst/>
              </a:rPr>
              <a:t>JEŚLI MASZ OCHOTĘ WYSŁUCHAJ OPOWIADANIA O PRZYGODACH DETEKTYWA ŁODYGI</a:t>
            </a:r>
            <a:r>
              <a:rPr lang="pl-PL" dirty="0">
                <a:effectLst/>
              </a:rPr>
              <a:t/>
            </a:r>
            <a:br>
              <a:rPr lang="pl-PL" dirty="0">
                <a:effectLst/>
              </a:rPr>
            </a:br>
            <a:endParaRPr lang="pl-PL" dirty="0"/>
          </a:p>
        </p:txBody>
      </p:sp>
      <p:sp>
        <p:nvSpPr>
          <p:cNvPr id="3" name="Symbol zastępczy zawartości 2"/>
          <p:cNvSpPr>
            <a:spLocks noGrp="1"/>
          </p:cNvSpPr>
          <p:nvPr>
            <p:ph idx="1"/>
          </p:nvPr>
        </p:nvSpPr>
        <p:spPr/>
        <p:txBody>
          <a:bodyPr/>
          <a:lstStyle/>
          <a:p>
            <a:endParaRPr lang="pl-PL"/>
          </a:p>
        </p:txBody>
      </p:sp>
      <p:sp>
        <p:nvSpPr>
          <p:cNvPr id="4" name="Prostokąt 3"/>
          <p:cNvSpPr/>
          <p:nvPr/>
        </p:nvSpPr>
        <p:spPr>
          <a:xfrm>
            <a:off x="3048000" y="3064285"/>
            <a:ext cx="6096000" cy="1669688"/>
          </a:xfrm>
          <a:prstGeom prst="rect">
            <a:avLst/>
          </a:prstGeom>
        </p:spPr>
        <p:txBody>
          <a:bodyPr>
            <a:spAutoFit/>
          </a:bodyPr>
          <a:lstStyle/>
          <a:p>
            <a:pPr algn="ctr">
              <a:lnSpc>
                <a:spcPct val="115000"/>
              </a:lnSpc>
              <a:spcAft>
                <a:spcPts val="1000"/>
              </a:spcAft>
              <a:tabLst>
                <a:tab pos="2533650" algn="l"/>
              </a:tabLst>
            </a:pPr>
            <a:r>
              <a:rPr lang="pl-PL" b="1" dirty="0">
                <a:latin typeface="Calibri" panose="020F0502020204030204" pitchFamily="34" charset="0"/>
                <a:ea typeface="Calibri" panose="020F0502020204030204" pitchFamily="34" charset="0"/>
                <a:cs typeface="Times New Roman" panose="02020603050405020304" pitchFamily="18" charset="0"/>
              </a:rPr>
              <a:t>JEŚLI MASZ OCHOTĘ WYSŁUCHAJ OPOWIADANIA O PRZYGODACH DETEKTYWA </a:t>
            </a:r>
            <a:r>
              <a:rPr lang="pl-PL" b="1" dirty="0" smtClean="0">
                <a:latin typeface="Calibri" panose="020F0502020204030204" pitchFamily="34" charset="0"/>
                <a:ea typeface="Calibri" panose="020F0502020204030204" pitchFamily="34" charset="0"/>
                <a:cs typeface="Times New Roman" panose="02020603050405020304" pitchFamily="18" charset="0"/>
              </a:rPr>
              <a:t>ŁODYGI</a:t>
            </a:r>
            <a:r>
              <a:rPr lang="pl-PL" b="1" dirty="0"/>
              <a:t>JEŚLI MASZ OCHOTĘ WYSŁUCHAJ OPOWIADANIA O PRZYGODACH DETEKTYWA ŁODYGI</a:t>
            </a:r>
            <a:endParaRPr lang="pl-PL" dirty="0"/>
          </a:p>
          <a:p>
            <a:pPr algn="ctr">
              <a:lnSpc>
                <a:spcPct val="115000"/>
              </a:lnSpc>
              <a:spcAft>
                <a:spcPts val="1000"/>
              </a:spcAft>
              <a:tabLst>
                <a:tab pos="2533650" algn="l"/>
              </a:tabLst>
            </a:pPr>
            <a:endParaRPr lang="pl-PL" sz="105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Obraz 4" descr="C:\Users\monika\Desktop\swiat malego odkrywcy\dzien i noc - eksperymenty\122164050_772206796677101_9188875759314257949_n.jpg"/>
          <p:cNvPicPr/>
          <p:nvPr/>
        </p:nvPicPr>
        <p:blipFill>
          <a:blip r:embed="rId2" cstate="print"/>
          <a:srcRect/>
          <a:stretch>
            <a:fillRect/>
          </a:stretch>
        </p:blipFill>
        <p:spPr bwMode="auto">
          <a:xfrm>
            <a:off x="3210316" y="2447374"/>
            <a:ext cx="5760720" cy="2628900"/>
          </a:xfrm>
          <a:prstGeom prst="rect">
            <a:avLst/>
          </a:prstGeom>
          <a:noFill/>
          <a:ln w="9525">
            <a:noFill/>
            <a:miter lim="800000"/>
            <a:headEnd/>
            <a:tailEnd/>
          </a:ln>
        </p:spPr>
      </p:pic>
    </p:spTree>
    <p:extLst>
      <p:ext uri="{BB962C8B-B14F-4D97-AF65-F5344CB8AC3E}">
        <p14:creationId xmlns:p14="http://schemas.microsoft.com/office/powerpoint/2010/main" xmlns="" val="15606073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Jak co </a:t>
            </a:r>
            <a:r>
              <a:rPr lang="pl-PL" b="1" dirty="0" smtClean="0">
                <a:effectLst/>
              </a:rPr>
              <a:t>rano </a:t>
            </a:r>
            <a:r>
              <a:rPr lang="pl-PL" b="1" dirty="0">
                <a:effectLst/>
              </a:rPr>
              <a:t>Eugeniusz Łodyga przygotował miseczkę z wodą oraz nasypał na talerzyk ziarenek dla swojego małego przyjaciela i zawołał go zachęcająco :  - Wróbelku! Wróbelku śniadanie!</a:t>
            </a:r>
            <a:endParaRPr lang="pl-PL" dirty="0">
              <a:effectLst/>
            </a:endParaRPr>
          </a:p>
          <a:p>
            <a:pPr marL="36900" indent="0">
              <a:buNone/>
            </a:pPr>
            <a:r>
              <a:rPr lang="pl-PL" b="1" dirty="0">
                <a:effectLst/>
              </a:rPr>
              <a:t>Spodziewał się, że usłyszy trzepot skrzydeł i znajome ćwierkanie. Ptaszek jednak się nie pokazał. Najwyraźniej nie było go w pobliżu. Wokół panowała cisza, w każdym razie dopóki nie zadzwonił telefon.</a:t>
            </a:r>
            <a:endParaRPr lang="pl-PL" dirty="0">
              <a:effectLst/>
            </a:endParaRPr>
          </a:p>
          <a:p>
            <a:endParaRPr lang="pl-PL" dirty="0"/>
          </a:p>
        </p:txBody>
      </p:sp>
      <p:pic>
        <p:nvPicPr>
          <p:cNvPr id="4" name="Obraz 3" descr="C:\Users\monika\Desktop\swiat malego odkrywcy\dzien i noc - eksperymenty\122079722_1531457473721107_2816928299220312862_n.jpg"/>
          <p:cNvPicPr/>
          <p:nvPr/>
        </p:nvPicPr>
        <p:blipFill>
          <a:blip r:embed="rId2" cstate="print"/>
          <a:srcRect/>
          <a:stretch>
            <a:fillRect/>
          </a:stretch>
        </p:blipFill>
        <p:spPr bwMode="auto">
          <a:xfrm>
            <a:off x="5306786" y="2449284"/>
            <a:ext cx="2855986" cy="4214495"/>
          </a:xfrm>
          <a:prstGeom prst="rect">
            <a:avLst/>
          </a:prstGeom>
          <a:noFill/>
          <a:ln w="9525">
            <a:noFill/>
            <a:miter lim="800000"/>
            <a:headEnd/>
            <a:tailEnd/>
          </a:ln>
        </p:spPr>
      </p:pic>
    </p:spTree>
    <p:extLst>
      <p:ext uri="{BB962C8B-B14F-4D97-AF65-F5344CB8AC3E}">
        <p14:creationId xmlns:p14="http://schemas.microsoft.com/office/powerpoint/2010/main" xmlns="" val="23429288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Łodyga odstawił talerzyk z jedzeniem dla wróbelka i odebrał. Zmuszony był odsunąć nieco słuchawkę od ucha, gdyż dobiegał z niej straszny krzyk.</a:t>
            </a:r>
            <a:endParaRPr lang="pl-PL" dirty="0">
              <a:effectLst/>
            </a:endParaRPr>
          </a:p>
          <a:p>
            <a:pPr marL="36900" indent="0">
              <a:buNone/>
            </a:pPr>
            <a:r>
              <a:rPr lang="pl-PL" b="1" dirty="0">
                <a:effectLst/>
              </a:rPr>
              <a:t>- Detektywie Łodygo, ktoś porwał świnkę morską! niech pan pomoże!</a:t>
            </a:r>
            <a:endParaRPr lang="pl-PL" dirty="0">
              <a:effectLst/>
            </a:endParaRPr>
          </a:p>
          <a:p>
            <a:pPr marL="36900" indent="0">
              <a:buNone/>
            </a:pPr>
            <a:r>
              <a:rPr lang="pl-PL" b="1" dirty="0">
                <a:effectLst/>
              </a:rPr>
              <a:t>Prywatny detektyw nie po raz pierwszy słyszał ten głos. To była Amelka. </a:t>
            </a:r>
            <a:endParaRPr lang="pl-PL" dirty="0">
              <a:effectLst/>
            </a:endParaRPr>
          </a:p>
          <a:p>
            <a:pPr marL="36900" indent="0">
              <a:buNone/>
            </a:pPr>
            <a:r>
              <a:rPr lang="pl-PL" b="1" dirty="0">
                <a:effectLst/>
              </a:rPr>
              <a:t>- Ktoś porwał świnkę morską?! - wykrzyknął równie głośno, jak Amelka i zerwał się z miejsca gotowy do działania.</a:t>
            </a:r>
            <a:endParaRPr lang="pl-PL" dirty="0">
              <a:effectLst/>
            </a:endParaRPr>
          </a:p>
          <a:p>
            <a:pPr marL="36900" indent="0">
              <a:buNone/>
            </a:pPr>
            <a:r>
              <a:rPr lang="pl-PL" b="1" dirty="0">
                <a:effectLst/>
              </a:rPr>
              <a:t>Kiedy wybiegał z domu, dostrzegł wróbelka. Jego pupilek nie odleciał więc daleko.</a:t>
            </a:r>
            <a:endParaRPr lang="pl-PL" dirty="0">
              <a:effectLst/>
            </a:endParaRPr>
          </a:p>
          <a:p>
            <a:endParaRPr lang="pl-PL" dirty="0"/>
          </a:p>
        </p:txBody>
      </p:sp>
      <p:pic>
        <p:nvPicPr>
          <p:cNvPr id="4" name="Obraz 3" descr="C:\Users\monika\Desktop\swiat malego odkrywcy\dzien i noc - eksperymenty\122105007_2792474907649679_4508886750365907967_n.jpg"/>
          <p:cNvPicPr/>
          <p:nvPr/>
        </p:nvPicPr>
        <p:blipFill>
          <a:blip r:embed="rId2" cstate="print"/>
          <a:srcRect/>
          <a:stretch>
            <a:fillRect/>
          </a:stretch>
        </p:blipFill>
        <p:spPr bwMode="auto">
          <a:xfrm>
            <a:off x="4482311" y="3763734"/>
            <a:ext cx="3216729" cy="2784021"/>
          </a:xfrm>
          <a:prstGeom prst="rect">
            <a:avLst/>
          </a:prstGeom>
          <a:noFill/>
          <a:ln w="9525">
            <a:noFill/>
            <a:miter lim="800000"/>
            <a:headEnd/>
            <a:tailEnd/>
          </a:ln>
        </p:spPr>
      </p:pic>
    </p:spTree>
    <p:extLst>
      <p:ext uri="{BB962C8B-B14F-4D97-AF65-F5344CB8AC3E}">
        <p14:creationId xmlns:p14="http://schemas.microsoft.com/office/powerpoint/2010/main" xmlns="" val="3530414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Po chwili już detektyw tak szybko pędził na rowerze przez miasto, że aż jego krawat powiewał na wietrze. Łodyga dotarł na miejsce w rekordowym tempie i zadzwonił do drzwi. Do mieszkania wprowadził go Tadzik.</a:t>
            </a:r>
            <a:endParaRPr lang="pl-PL" dirty="0">
              <a:effectLst/>
            </a:endParaRPr>
          </a:p>
          <a:p>
            <a:pPr marL="36900" indent="0">
              <a:buNone/>
            </a:pPr>
            <a:r>
              <a:rPr lang="pl-PL" b="1" dirty="0">
                <a:effectLst/>
              </a:rPr>
              <a:t>- Szybko detektywie, porwali świnkę morską! - ponaglał.</a:t>
            </a:r>
            <a:endParaRPr lang="pl-PL" dirty="0">
              <a:effectLst/>
            </a:endParaRPr>
          </a:p>
          <a:p>
            <a:pPr marL="36900" indent="0">
              <a:buNone/>
            </a:pPr>
            <a:r>
              <a:rPr lang="pl-PL" b="1" dirty="0">
                <a:effectLst/>
              </a:rPr>
              <a:t>- Ale kto porwał świnkę? - nie rozumiał Łodyga.</a:t>
            </a:r>
            <a:endParaRPr lang="pl-PL" dirty="0">
              <a:effectLst/>
            </a:endParaRPr>
          </a:p>
          <a:p>
            <a:endParaRPr lang="pl-PL" dirty="0"/>
          </a:p>
        </p:txBody>
      </p:sp>
      <p:pic>
        <p:nvPicPr>
          <p:cNvPr id="4" name="Obraz 3" descr="C:\Users\monika\Desktop\swiat malego odkrywcy\dzien i noc - eksperymenty\122165523_3386838088075732_5928053358031410345_n.jpg"/>
          <p:cNvPicPr/>
          <p:nvPr/>
        </p:nvPicPr>
        <p:blipFill>
          <a:blip r:embed="rId2" cstate="print"/>
          <a:srcRect/>
          <a:stretch>
            <a:fillRect/>
          </a:stretch>
        </p:blipFill>
        <p:spPr bwMode="auto">
          <a:xfrm>
            <a:off x="3227189" y="2971799"/>
            <a:ext cx="5726974" cy="3368585"/>
          </a:xfrm>
          <a:prstGeom prst="rect">
            <a:avLst/>
          </a:prstGeom>
          <a:noFill/>
          <a:ln w="9525">
            <a:noFill/>
            <a:miter lim="800000"/>
            <a:headEnd/>
            <a:tailEnd/>
          </a:ln>
        </p:spPr>
      </p:pic>
    </p:spTree>
    <p:extLst>
      <p:ext uri="{BB962C8B-B14F-4D97-AF65-F5344CB8AC3E}">
        <p14:creationId xmlns:p14="http://schemas.microsoft.com/office/powerpoint/2010/main" xmlns="" val="40415227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Tadzik nie potrafił tego wyjaśnić, rzucił tylko: - No porywacze świnek morskich! - po czym wzruszył ramionami i pobiegł do kuchni. Były tam już siostry </a:t>
            </a:r>
            <a:r>
              <a:rPr lang="pl-PL" b="1" dirty="0" err="1">
                <a:effectLst/>
              </a:rPr>
              <a:t>Tadzika</a:t>
            </a:r>
            <a:r>
              <a:rPr lang="pl-PL" b="1" dirty="0">
                <a:effectLst/>
              </a:rPr>
              <a:t> : Zosia i Amelka. Obie smutne i przejęte. Zosia aż pochlipywała. Na stole stała klatka z otwartymi drzwiczkami. Detektyw Łodyga obejrzał ją dokładnie przez lupę. Była pusta.</a:t>
            </a:r>
            <a:endParaRPr lang="pl-PL" dirty="0">
              <a:effectLst/>
            </a:endParaRPr>
          </a:p>
          <a:p>
            <a:pPr marL="36900" indent="0">
              <a:buNone/>
            </a:pPr>
            <a:r>
              <a:rPr lang="pl-PL" b="1" dirty="0">
                <a:effectLst/>
              </a:rPr>
              <a:t>- To ciekawe ....To bardzo ciekawe....- szepnął zamyślony. - Od kiedy macie tę świnkę? - Detektyw zaczął badać sprawę.</a:t>
            </a:r>
            <a:endParaRPr lang="pl-PL" dirty="0">
              <a:effectLst/>
            </a:endParaRPr>
          </a:p>
          <a:p>
            <a:pPr marL="36900" indent="0">
              <a:buNone/>
            </a:pPr>
            <a:r>
              <a:rPr lang="pl-PL" b="1" dirty="0">
                <a:effectLst/>
              </a:rPr>
              <a:t>Odpowiedziała mu Zosia: - To nie nasz świnka, tylko Marysi, koleżanki Huberta.</a:t>
            </a:r>
            <a:endParaRPr lang="pl-PL" dirty="0">
              <a:effectLst/>
            </a:endParaRPr>
          </a:p>
          <a:p>
            <a:pPr marL="36900" indent="0">
              <a:buNone/>
            </a:pPr>
            <a:r>
              <a:rPr lang="pl-PL" b="1" dirty="0">
                <a:effectLst/>
              </a:rPr>
              <a:t>- Mieliśmy opiekować się nią przez weekend - dodał Tadzik i spuścił głowę.</a:t>
            </a:r>
            <a:endParaRPr lang="pl-PL" dirty="0">
              <a:effectLst/>
            </a:endParaRPr>
          </a:p>
          <a:p>
            <a:pPr marL="36900" indent="0">
              <a:buNone/>
            </a:pPr>
            <a:r>
              <a:rPr lang="pl-PL" b="1" dirty="0">
                <a:effectLst/>
              </a:rPr>
              <a:t> </a:t>
            </a:r>
            <a:endParaRPr lang="pl-PL" dirty="0">
              <a:effectLst/>
            </a:endParaRPr>
          </a:p>
          <a:p>
            <a:endParaRPr lang="pl-PL" dirty="0"/>
          </a:p>
        </p:txBody>
      </p:sp>
      <p:pic>
        <p:nvPicPr>
          <p:cNvPr id="4" name="Obraz 3" descr="C:\Users\monika\Desktop\swiat malego odkrywcy\dzien i noc - eksperymenty\122034424_391783318521443_9147714599133832333_n.jpg"/>
          <p:cNvPicPr/>
          <p:nvPr/>
        </p:nvPicPr>
        <p:blipFill>
          <a:blip r:embed="rId2" cstate="print"/>
          <a:srcRect/>
          <a:stretch>
            <a:fillRect/>
          </a:stretch>
        </p:blipFill>
        <p:spPr bwMode="auto">
          <a:xfrm>
            <a:off x="4172826" y="3731079"/>
            <a:ext cx="3835699" cy="2924628"/>
          </a:xfrm>
          <a:prstGeom prst="rect">
            <a:avLst/>
          </a:prstGeom>
          <a:noFill/>
          <a:ln w="9525">
            <a:noFill/>
            <a:miter lim="800000"/>
            <a:headEnd/>
            <a:tailEnd/>
          </a:ln>
        </p:spPr>
      </p:pic>
    </p:spTree>
    <p:extLst>
      <p:ext uri="{BB962C8B-B14F-4D97-AF65-F5344CB8AC3E}">
        <p14:creationId xmlns:p14="http://schemas.microsoft.com/office/powerpoint/2010/main" xmlns="" val="1682836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Amelka dokończyła opowieść: - Wypuściliśmy ją na poranny spacer. I zniknęła.</a:t>
            </a:r>
            <a:endParaRPr lang="pl-PL" dirty="0">
              <a:effectLst/>
            </a:endParaRPr>
          </a:p>
          <a:p>
            <a:pPr marL="36900" indent="0">
              <a:buNone/>
            </a:pPr>
            <a:r>
              <a:rPr lang="pl-PL" b="1" dirty="0">
                <a:effectLst/>
              </a:rPr>
              <a:t>- Gdzie z nią spacerowaliście? - chciał wiedzieć detektyw.</a:t>
            </a:r>
            <a:endParaRPr lang="pl-PL" dirty="0">
              <a:effectLst/>
            </a:endParaRPr>
          </a:p>
          <a:p>
            <a:pPr marL="36900" indent="0">
              <a:buNone/>
            </a:pPr>
            <a:r>
              <a:rPr lang="pl-PL" b="1" dirty="0">
                <a:effectLst/>
              </a:rPr>
              <a:t>- Tu w kuchni ..... - wyjaśniła Zosia. </a:t>
            </a:r>
            <a:endParaRPr lang="pl-PL" dirty="0">
              <a:effectLst/>
            </a:endParaRPr>
          </a:p>
          <a:p>
            <a:pPr marL="36900" indent="0">
              <a:buNone/>
            </a:pPr>
            <a:r>
              <a:rPr lang="pl-PL" b="1" dirty="0">
                <a:effectLst/>
              </a:rPr>
              <a:t>Łodyga kontynuował dochodzenie:</a:t>
            </a:r>
            <a:endParaRPr lang="pl-PL" dirty="0">
              <a:effectLst/>
            </a:endParaRPr>
          </a:p>
          <a:p>
            <a:pPr marL="36900" indent="0">
              <a:buNone/>
            </a:pPr>
            <a:r>
              <a:rPr lang="pl-PL" b="1" dirty="0">
                <a:effectLst/>
              </a:rPr>
              <a:t>- Kto pilnował świnki? - zapytał.</a:t>
            </a:r>
            <a:endParaRPr lang="pl-PL" dirty="0">
              <a:effectLst/>
            </a:endParaRPr>
          </a:p>
          <a:p>
            <a:pPr marL="36900" indent="0">
              <a:buNone/>
            </a:pPr>
            <a:r>
              <a:rPr lang="pl-PL" b="1" dirty="0">
                <a:effectLst/>
              </a:rPr>
              <a:t>- Wszyscy! - odparło chórem rodzeństwo.</a:t>
            </a:r>
            <a:endParaRPr lang="pl-PL" dirty="0">
              <a:effectLst/>
            </a:endParaRPr>
          </a:p>
          <a:p>
            <a:pPr marL="36900" indent="0">
              <a:buNone/>
            </a:pPr>
            <a:r>
              <a:rPr lang="pl-PL" b="1" dirty="0" smtClean="0">
                <a:effectLst/>
              </a:rPr>
              <a:t>Okazało </a:t>
            </a:r>
            <a:r>
              <a:rPr lang="pl-PL" b="1" dirty="0" err="1" smtClean="0">
                <a:effectLst/>
              </a:rPr>
              <a:t>sie</a:t>
            </a:r>
            <a:r>
              <a:rPr lang="pl-PL" b="1" dirty="0" smtClean="0">
                <a:effectLst/>
              </a:rPr>
              <a:t> jednak, że dzieci na chwilę wyszły na balkon, żeby pomachać tacie, a gdy wróciły, świnki już nie było.</a:t>
            </a:r>
            <a:endParaRPr lang="pl-PL" dirty="0" smtClean="0">
              <a:effectLst/>
            </a:endParaRPr>
          </a:p>
          <a:p>
            <a:pPr marL="36900" indent="0">
              <a:buNone/>
            </a:pPr>
            <a:r>
              <a:rPr lang="pl-PL" b="1" dirty="0" smtClean="0">
                <a:effectLst/>
              </a:rPr>
              <a:t>Detektywowi </a:t>
            </a:r>
            <a:r>
              <a:rPr lang="pl-PL" b="1" dirty="0">
                <a:effectLst/>
              </a:rPr>
              <a:t>Łodydze nie spodobały się te wiadomości.</a:t>
            </a:r>
            <a:endParaRPr lang="pl-PL" dirty="0">
              <a:effectLst/>
            </a:endParaRPr>
          </a:p>
          <a:p>
            <a:endParaRPr lang="pl-PL" dirty="0"/>
          </a:p>
        </p:txBody>
      </p:sp>
      <p:pic>
        <p:nvPicPr>
          <p:cNvPr id="4" name="Obraz 3" descr="C:\Users\monika\Desktop\swiat malego odkrywcy\dzien i noc - eksperymenty\121996380_823970841740424_7461646292079384794_n.jpg"/>
          <p:cNvPicPr/>
          <p:nvPr/>
        </p:nvPicPr>
        <p:blipFill>
          <a:blip r:embed="rId2" cstate="print"/>
          <a:srcRect/>
          <a:stretch>
            <a:fillRect/>
          </a:stretch>
        </p:blipFill>
        <p:spPr bwMode="auto">
          <a:xfrm>
            <a:off x="7911192" y="3780064"/>
            <a:ext cx="2395946" cy="2908069"/>
          </a:xfrm>
          <a:prstGeom prst="rect">
            <a:avLst/>
          </a:prstGeom>
          <a:noFill/>
          <a:ln w="9525">
            <a:noFill/>
            <a:miter lim="800000"/>
            <a:headEnd/>
            <a:tailEnd/>
          </a:ln>
        </p:spPr>
      </p:pic>
    </p:spTree>
    <p:extLst>
      <p:ext uri="{BB962C8B-B14F-4D97-AF65-F5344CB8AC3E}">
        <p14:creationId xmlns:p14="http://schemas.microsoft.com/office/powerpoint/2010/main" xmlns="" val="2402165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218115"/>
            <a:ext cx="10353762" cy="1149291"/>
          </a:xfrm>
        </p:spPr>
        <p:txBody>
          <a:bodyPr>
            <a:normAutofit lnSpcReduction="10000"/>
          </a:bodyPr>
          <a:lstStyle/>
          <a:p>
            <a:pPr marL="36900" indent="0">
              <a:buNone/>
            </a:pPr>
            <a:r>
              <a:rPr lang="pl-PL" sz="2800" dirty="0">
                <a:effectLst/>
              </a:rPr>
              <a:t>REKWIZYTY DETEKTYWA - jak myślisz, do czego służą?</a:t>
            </a:r>
          </a:p>
          <a:p>
            <a:pPr marL="36900" indent="0">
              <a:buNone/>
            </a:pPr>
            <a:r>
              <a:rPr lang="pl-PL" sz="2800" dirty="0">
                <a:effectLst/>
              </a:rPr>
              <a:t>- nazwij je, podziel na sylaby, wyodrębnij pierwszą głoskę</a:t>
            </a:r>
          </a:p>
          <a:p>
            <a:endParaRPr lang="pl-PL" dirty="0"/>
          </a:p>
        </p:txBody>
      </p:sp>
      <p:pic>
        <p:nvPicPr>
          <p:cNvPr id="4" name="Obraz 3" descr="Jak zrobić strój detektywa? Jak ubrać dziecko na bal przebierańców?.  Detektyw musi mieć nie tylko lupę, ale tez oryginalne nakrycie głowy i  kraciastą pelerynę! - Rozwój dziecka - porady dla rodziców odnośnie"/>
          <p:cNvPicPr/>
          <p:nvPr/>
        </p:nvPicPr>
        <p:blipFill>
          <a:blip r:embed="rId2" cstate="print"/>
          <a:srcRect/>
          <a:stretch>
            <a:fillRect/>
          </a:stretch>
        </p:blipFill>
        <p:spPr bwMode="auto">
          <a:xfrm>
            <a:off x="913795" y="1367406"/>
            <a:ext cx="2523369" cy="2194571"/>
          </a:xfrm>
          <a:prstGeom prst="rect">
            <a:avLst/>
          </a:prstGeom>
          <a:noFill/>
          <a:ln w="9525">
            <a:noFill/>
            <a:miter lim="800000"/>
            <a:headEnd/>
            <a:tailEnd/>
          </a:ln>
        </p:spPr>
      </p:pic>
      <p:pic>
        <p:nvPicPr>
          <p:cNvPr id="5" name="Obraz 4" descr="Prywatny Detektyw Agencja Temida.pl, Złota 7, Warszawa 00-019 - Usługi  detektywistyczne, godziny otwarcia, numer telefonu"/>
          <p:cNvPicPr/>
          <p:nvPr/>
        </p:nvPicPr>
        <p:blipFill>
          <a:blip r:embed="rId3" cstate="print"/>
          <a:srcRect/>
          <a:stretch>
            <a:fillRect/>
          </a:stretch>
        </p:blipFill>
        <p:spPr bwMode="auto">
          <a:xfrm>
            <a:off x="4171045" y="1367405"/>
            <a:ext cx="3094945" cy="2194571"/>
          </a:xfrm>
          <a:prstGeom prst="rect">
            <a:avLst/>
          </a:prstGeom>
          <a:noFill/>
          <a:ln w="9525">
            <a:noFill/>
            <a:miter lim="800000"/>
            <a:headEnd/>
            <a:tailEnd/>
          </a:ln>
        </p:spPr>
      </p:pic>
      <p:pic>
        <p:nvPicPr>
          <p:cNvPr id="6" name="Obraz 5" descr="Lornetka Olympus 10x42 PRO | Sprzęt optyczny \ Lornetki \ Lornetki Olympus"/>
          <p:cNvPicPr/>
          <p:nvPr/>
        </p:nvPicPr>
        <p:blipFill>
          <a:blip r:embed="rId4" cstate="print"/>
          <a:srcRect/>
          <a:stretch>
            <a:fillRect/>
          </a:stretch>
        </p:blipFill>
        <p:spPr bwMode="auto">
          <a:xfrm>
            <a:off x="7999871" y="1367404"/>
            <a:ext cx="2905817" cy="2194571"/>
          </a:xfrm>
          <a:prstGeom prst="rect">
            <a:avLst/>
          </a:prstGeom>
          <a:noFill/>
          <a:ln w="9525">
            <a:noFill/>
            <a:miter lim="800000"/>
            <a:headEnd/>
            <a:tailEnd/>
          </a:ln>
        </p:spPr>
      </p:pic>
      <p:sp>
        <p:nvSpPr>
          <p:cNvPr id="7" name="pole tekstowe 6"/>
          <p:cNvSpPr txBox="1"/>
          <p:nvPr/>
        </p:nvSpPr>
        <p:spPr>
          <a:xfrm>
            <a:off x="972820" y="3691156"/>
            <a:ext cx="2405318" cy="369332"/>
          </a:xfrm>
          <a:prstGeom prst="rect">
            <a:avLst/>
          </a:prstGeom>
          <a:noFill/>
        </p:spPr>
        <p:txBody>
          <a:bodyPr wrap="square" rtlCol="0">
            <a:spAutoFit/>
          </a:bodyPr>
          <a:lstStyle/>
          <a:p>
            <a:r>
              <a:rPr lang="pl-PL" dirty="0" smtClean="0"/>
              <a:t>               Lupa</a:t>
            </a:r>
            <a:endParaRPr lang="pl-PL" dirty="0"/>
          </a:p>
        </p:txBody>
      </p:sp>
      <p:sp>
        <p:nvSpPr>
          <p:cNvPr id="8" name="pole tekstowe 7"/>
          <p:cNvSpPr txBox="1"/>
          <p:nvPr/>
        </p:nvSpPr>
        <p:spPr>
          <a:xfrm>
            <a:off x="4664279" y="3691156"/>
            <a:ext cx="2290194" cy="369332"/>
          </a:xfrm>
          <a:prstGeom prst="rect">
            <a:avLst/>
          </a:prstGeom>
          <a:noFill/>
        </p:spPr>
        <p:txBody>
          <a:bodyPr wrap="square" rtlCol="0">
            <a:spAutoFit/>
          </a:bodyPr>
          <a:lstStyle/>
          <a:p>
            <a:r>
              <a:rPr lang="pl-PL" dirty="0" smtClean="0"/>
              <a:t>            Mapa</a:t>
            </a:r>
            <a:endParaRPr lang="pl-PL" dirty="0"/>
          </a:p>
        </p:txBody>
      </p:sp>
      <p:sp>
        <p:nvSpPr>
          <p:cNvPr id="9" name="pole tekstowe 8"/>
          <p:cNvSpPr txBox="1"/>
          <p:nvPr/>
        </p:nvSpPr>
        <p:spPr>
          <a:xfrm>
            <a:off x="8816829" y="3666097"/>
            <a:ext cx="2088859" cy="369332"/>
          </a:xfrm>
          <a:prstGeom prst="rect">
            <a:avLst/>
          </a:prstGeom>
          <a:noFill/>
        </p:spPr>
        <p:txBody>
          <a:bodyPr wrap="square" rtlCol="0">
            <a:spAutoFit/>
          </a:bodyPr>
          <a:lstStyle/>
          <a:p>
            <a:r>
              <a:rPr lang="pl-PL" dirty="0" smtClean="0"/>
              <a:t>Lornetka</a:t>
            </a:r>
            <a:endParaRPr lang="pl-PL" dirty="0"/>
          </a:p>
        </p:txBody>
      </p:sp>
      <p:pic>
        <p:nvPicPr>
          <p:cNvPr id="10" name="Obraz 9" descr="Sony Cyber-shot DSC-RX10 III (czarny) - Dobra cena, Opinie w Sklepie RTV  EURO AGD"/>
          <p:cNvPicPr/>
          <p:nvPr/>
        </p:nvPicPr>
        <p:blipFill>
          <a:blip r:embed="rId5" cstate="print"/>
          <a:srcRect/>
          <a:stretch>
            <a:fillRect/>
          </a:stretch>
        </p:blipFill>
        <p:spPr bwMode="auto">
          <a:xfrm>
            <a:off x="913795" y="4189666"/>
            <a:ext cx="2523369" cy="1984631"/>
          </a:xfrm>
          <a:prstGeom prst="rect">
            <a:avLst/>
          </a:prstGeom>
          <a:noFill/>
          <a:ln w="9525">
            <a:noFill/>
            <a:miter lim="800000"/>
            <a:headEnd/>
            <a:tailEnd/>
          </a:ln>
        </p:spPr>
      </p:pic>
      <p:pic>
        <p:nvPicPr>
          <p:cNvPr id="11" name="Obraz 10" descr="Kompas - Zabawki Progresywne"/>
          <p:cNvPicPr/>
          <p:nvPr/>
        </p:nvPicPr>
        <p:blipFill>
          <a:blip r:embed="rId6" cstate="print"/>
          <a:srcRect/>
          <a:stretch>
            <a:fillRect/>
          </a:stretch>
        </p:blipFill>
        <p:spPr bwMode="auto">
          <a:xfrm>
            <a:off x="4171045" y="4189666"/>
            <a:ext cx="3094945" cy="2024062"/>
          </a:xfrm>
          <a:prstGeom prst="rect">
            <a:avLst/>
          </a:prstGeom>
          <a:noFill/>
          <a:ln w="9525">
            <a:noFill/>
            <a:miter lim="800000"/>
            <a:headEnd/>
            <a:tailEnd/>
          </a:ln>
        </p:spPr>
      </p:pic>
      <p:pic>
        <p:nvPicPr>
          <p:cNvPr id="12" name="Obraz 11" descr="Detektyw teczka zdjęcie stock. Obraz złożonej z teczka - 54304908"/>
          <p:cNvPicPr/>
          <p:nvPr/>
        </p:nvPicPr>
        <p:blipFill>
          <a:blip r:embed="rId7" cstate="print"/>
          <a:srcRect/>
          <a:stretch>
            <a:fillRect/>
          </a:stretch>
        </p:blipFill>
        <p:spPr bwMode="auto">
          <a:xfrm>
            <a:off x="7999871" y="4189666"/>
            <a:ext cx="2905817" cy="2024062"/>
          </a:xfrm>
          <a:prstGeom prst="rect">
            <a:avLst/>
          </a:prstGeom>
          <a:noFill/>
          <a:ln w="9525">
            <a:noFill/>
            <a:miter lim="800000"/>
            <a:headEnd/>
            <a:tailEnd/>
          </a:ln>
        </p:spPr>
      </p:pic>
      <p:sp>
        <p:nvSpPr>
          <p:cNvPr id="13" name="pole tekstowe 12"/>
          <p:cNvSpPr txBox="1"/>
          <p:nvPr/>
        </p:nvSpPr>
        <p:spPr>
          <a:xfrm>
            <a:off x="972820" y="6358855"/>
            <a:ext cx="2405318" cy="369332"/>
          </a:xfrm>
          <a:prstGeom prst="rect">
            <a:avLst/>
          </a:prstGeom>
          <a:noFill/>
        </p:spPr>
        <p:txBody>
          <a:bodyPr wrap="square" rtlCol="0">
            <a:spAutoFit/>
          </a:bodyPr>
          <a:lstStyle/>
          <a:p>
            <a:r>
              <a:rPr lang="pl-PL" dirty="0" smtClean="0"/>
              <a:t>Aparat fotograficzny</a:t>
            </a:r>
            <a:endParaRPr lang="pl-PL" dirty="0"/>
          </a:p>
        </p:txBody>
      </p:sp>
      <p:sp>
        <p:nvSpPr>
          <p:cNvPr id="14" name="pole tekstowe 13"/>
          <p:cNvSpPr txBox="1"/>
          <p:nvPr/>
        </p:nvSpPr>
        <p:spPr>
          <a:xfrm>
            <a:off x="4521666" y="6358855"/>
            <a:ext cx="2525086" cy="369332"/>
          </a:xfrm>
          <a:prstGeom prst="rect">
            <a:avLst/>
          </a:prstGeom>
          <a:noFill/>
        </p:spPr>
        <p:txBody>
          <a:bodyPr wrap="square" rtlCol="0">
            <a:spAutoFit/>
          </a:bodyPr>
          <a:lstStyle/>
          <a:p>
            <a:r>
              <a:rPr lang="pl-PL" dirty="0" smtClean="0"/>
              <a:t>              Kompas</a:t>
            </a:r>
            <a:endParaRPr lang="pl-PL" dirty="0"/>
          </a:p>
        </p:txBody>
      </p:sp>
      <p:sp>
        <p:nvSpPr>
          <p:cNvPr id="15" name="pole tekstowe 14"/>
          <p:cNvSpPr txBox="1"/>
          <p:nvPr/>
        </p:nvSpPr>
        <p:spPr>
          <a:xfrm>
            <a:off x="8422547" y="6358855"/>
            <a:ext cx="3020036" cy="369332"/>
          </a:xfrm>
          <a:prstGeom prst="rect">
            <a:avLst/>
          </a:prstGeom>
          <a:noFill/>
        </p:spPr>
        <p:txBody>
          <a:bodyPr wrap="square" rtlCol="0">
            <a:spAutoFit/>
          </a:bodyPr>
          <a:lstStyle/>
          <a:p>
            <a:r>
              <a:rPr lang="pl-PL" dirty="0" smtClean="0"/>
              <a:t>Teczka detektywa</a:t>
            </a:r>
            <a:endParaRPr lang="pl-PL" dirty="0"/>
          </a:p>
        </p:txBody>
      </p:sp>
    </p:spTree>
    <p:extLst>
      <p:ext uri="{BB962C8B-B14F-4D97-AF65-F5344CB8AC3E}">
        <p14:creationId xmlns:p14="http://schemas.microsoft.com/office/powerpoint/2010/main" xmlns="" val="23169857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3676649"/>
          </a:xfrm>
        </p:spPr>
        <p:txBody>
          <a:bodyPr>
            <a:normAutofit fontScale="92500"/>
          </a:bodyPr>
          <a:lstStyle/>
          <a:p>
            <a:pPr marL="36900" indent="0">
              <a:buNone/>
            </a:pPr>
            <a:r>
              <a:rPr lang="pl-PL" b="1" dirty="0">
                <a:effectLst/>
              </a:rPr>
              <a:t>- A więc zostawiliście to małe stworzonko bez opieki? - zdziwił się.</a:t>
            </a:r>
            <a:endParaRPr lang="pl-PL" dirty="0">
              <a:effectLst/>
            </a:endParaRPr>
          </a:p>
          <a:p>
            <a:pPr marL="36900" indent="0">
              <a:buNone/>
            </a:pPr>
            <a:r>
              <a:rPr lang="pl-PL" b="1" dirty="0">
                <a:effectLst/>
              </a:rPr>
              <a:t>- Tylko na chwilkę .....- usprawiedliwiała rodzeństwo Amelka.</a:t>
            </a:r>
            <a:endParaRPr lang="pl-PL" dirty="0">
              <a:effectLst/>
            </a:endParaRPr>
          </a:p>
          <a:p>
            <a:pPr marL="36900" indent="0">
              <a:buNone/>
            </a:pPr>
            <a:r>
              <a:rPr lang="pl-PL" b="1" dirty="0">
                <a:effectLst/>
              </a:rPr>
              <a:t>Tadzik fantazjował: - To na pewno byli porywacze! I będą chcieli dostać okup! Dużo pieniędzy!</a:t>
            </a:r>
            <a:endParaRPr lang="pl-PL" dirty="0">
              <a:effectLst/>
            </a:endParaRPr>
          </a:p>
          <a:p>
            <a:pPr marL="36900" indent="0">
              <a:buNone/>
            </a:pPr>
            <a:r>
              <a:rPr lang="pl-PL" b="1" dirty="0">
                <a:effectLst/>
              </a:rPr>
              <a:t>Detektyw Łodyga szybko ustalił plan działania.</a:t>
            </a:r>
            <a:endParaRPr lang="pl-PL" dirty="0">
              <a:effectLst/>
            </a:endParaRPr>
          </a:p>
          <a:p>
            <a:pPr marL="36900" indent="0">
              <a:buNone/>
            </a:pPr>
            <a:r>
              <a:rPr lang="pl-PL" b="1" dirty="0">
                <a:effectLst/>
              </a:rPr>
              <a:t>- Nim zadzwonią wasi porywacze, ogłaszam akcję ,,świnka morska'' - powiedział, po czym zarządził: - Tadzik szuka pod szafkami. Zosia w szufladach. A Amelka ..... tu i ówdzie. </a:t>
            </a:r>
            <a:endParaRPr lang="pl-PL" dirty="0">
              <a:effectLst/>
            </a:endParaRPr>
          </a:p>
          <a:p>
            <a:pPr marL="36900" indent="0">
              <a:buNone/>
            </a:pPr>
            <a:r>
              <a:rPr lang="pl-PL" b="1" dirty="0">
                <a:effectLst/>
              </a:rPr>
              <a:t>Dzieci rozbiegły się po pomieszczeniu i zaczęły zaglądać we wszystkie kąty. Eugeniusz Łodyga również aktywnie uczestniczył w poszukiwaniach. Zewsząd rozlegały się nawoływania: Gdzie jesteś? Taś, taś! Cip, cip, cip!</a:t>
            </a:r>
            <a:endParaRPr lang="pl-PL" dirty="0">
              <a:effectLst/>
            </a:endParaRPr>
          </a:p>
          <a:p>
            <a:endParaRPr lang="pl-PL" dirty="0"/>
          </a:p>
        </p:txBody>
      </p:sp>
      <p:pic>
        <p:nvPicPr>
          <p:cNvPr id="4" name="Obraz 3" descr="C:\Users\monika\Desktop\swiat malego odkrywcy\dzien i noc - eksperymenty\122078279_394379231581683_2283305253383292086_n.jpg"/>
          <p:cNvPicPr/>
          <p:nvPr/>
        </p:nvPicPr>
        <p:blipFill>
          <a:blip r:embed="rId2" cstate="print"/>
          <a:srcRect/>
          <a:stretch>
            <a:fillRect/>
          </a:stretch>
        </p:blipFill>
        <p:spPr bwMode="auto">
          <a:xfrm>
            <a:off x="5192485" y="3673927"/>
            <a:ext cx="3073582" cy="3072945"/>
          </a:xfrm>
          <a:prstGeom prst="rect">
            <a:avLst/>
          </a:prstGeom>
          <a:noFill/>
          <a:ln w="9525">
            <a:noFill/>
            <a:miter lim="800000"/>
            <a:headEnd/>
            <a:tailEnd/>
          </a:ln>
        </p:spPr>
      </p:pic>
    </p:spTree>
    <p:extLst>
      <p:ext uri="{BB962C8B-B14F-4D97-AF65-F5344CB8AC3E}">
        <p14:creationId xmlns:p14="http://schemas.microsoft.com/office/powerpoint/2010/main" xmlns="" val="16806797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dirty="0">
                <a:effectLst/>
              </a:rPr>
              <a:t>Zosia wysuwała głośno szuflady. Amelka trzaskała drzwiczkami szafek. Tadzik na czworakach chodził po podłodze i zaglądał pod meble. Nagle poczuł ból.</a:t>
            </a:r>
          </a:p>
          <a:p>
            <a:pPr marL="36900" indent="0">
              <a:buNone/>
            </a:pPr>
            <a:r>
              <a:rPr lang="pl-PL" dirty="0">
                <a:effectLst/>
              </a:rPr>
              <a:t>- Au! - wrzasnął i podniósł głowę.</a:t>
            </a:r>
          </a:p>
          <a:p>
            <a:pPr marL="36900" indent="0">
              <a:buNone/>
            </a:pPr>
            <a:r>
              <a:rPr lang="pl-PL" dirty="0">
                <a:effectLst/>
              </a:rPr>
              <a:t>To Hubert nadepnął mu na rękę. Nastolatek nie miał jednak zamiaru go przepraszać. </a:t>
            </a:r>
          </a:p>
          <a:p>
            <a:pPr marL="36900" indent="0">
              <a:buNone/>
            </a:pPr>
            <a:r>
              <a:rPr lang="pl-PL" dirty="0">
                <a:effectLst/>
              </a:rPr>
              <a:t>- No świetnie ....- burknął niezadowolony. - Co wy znów wyrabiacie?</a:t>
            </a:r>
          </a:p>
          <a:p>
            <a:pPr marL="36900" indent="0">
              <a:buNone/>
            </a:pPr>
            <a:r>
              <a:rPr lang="pl-PL" dirty="0">
                <a:effectLst/>
              </a:rPr>
              <a:t>- Szukamy świnki morskiej! - poinformowała go Zosia!</a:t>
            </a:r>
          </a:p>
          <a:p>
            <a:pPr marL="36900" indent="0">
              <a:buNone/>
            </a:pPr>
            <a:r>
              <a:rPr lang="pl-PL" dirty="0">
                <a:effectLst/>
              </a:rPr>
              <a:t>Hubert zapytał zdziwiony: - Jakiej świnki?</a:t>
            </a:r>
          </a:p>
          <a:p>
            <a:pPr marL="36900" indent="0">
              <a:buNone/>
            </a:pPr>
            <a:r>
              <a:rPr lang="pl-PL" dirty="0">
                <a:effectLst/>
              </a:rPr>
              <a:t>- Tej, która zostawiła u nas Marysia - wyjaśniła Amelka.</a:t>
            </a:r>
          </a:p>
          <a:p>
            <a:endParaRPr lang="pl-PL" dirty="0"/>
          </a:p>
        </p:txBody>
      </p:sp>
      <p:pic>
        <p:nvPicPr>
          <p:cNvPr id="4" name="Obraz 3" descr="C:\Users\monika\Desktop\swiat malego odkrywcy\dzien i noc - eksperymenty\122118580_344816943251287_4317996720083388224_n.jpg"/>
          <p:cNvPicPr/>
          <p:nvPr/>
        </p:nvPicPr>
        <p:blipFill>
          <a:blip r:embed="rId2" cstate="print"/>
          <a:srcRect/>
          <a:stretch>
            <a:fillRect/>
          </a:stretch>
        </p:blipFill>
        <p:spPr bwMode="auto">
          <a:xfrm>
            <a:off x="7674429" y="3200401"/>
            <a:ext cx="3187882" cy="3056709"/>
          </a:xfrm>
          <a:prstGeom prst="rect">
            <a:avLst/>
          </a:prstGeom>
          <a:noFill/>
          <a:ln w="9525">
            <a:noFill/>
            <a:miter lim="800000"/>
            <a:headEnd/>
            <a:tailEnd/>
          </a:ln>
        </p:spPr>
      </p:pic>
    </p:spTree>
    <p:extLst>
      <p:ext uri="{BB962C8B-B14F-4D97-AF65-F5344CB8AC3E}">
        <p14:creationId xmlns:p14="http://schemas.microsoft.com/office/powerpoint/2010/main" xmlns="" val="40077126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8311848" cy="5181600"/>
          </a:xfrm>
        </p:spPr>
        <p:txBody>
          <a:bodyPr>
            <a:normAutofit lnSpcReduction="10000"/>
          </a:bodyPr>
          <a:lstStyle/>
          <a:p>
            <a:pPr marL="36900" indent="0">
              <a:buNone/>
            </a:pPr>
            <a:r>
              <a:rPr lang="pl-PL" dirty="0">
                <a:effectLst/>
              </a:rPr>
              <a:t>- Marysia przed chwilą zabrała świnkę i poszła z nią na górę - powiedział spokojnie Hubert. </a:t>
            </a:r>
          </a:p>
          <a:p>
            <a:pPr marL="36900" indent="0">
              <a:buNone/>
            </a:pPr>
            <a:r>
              <a:rPr lang="pl-PL" dirty="0">
                <a:effectLst/>
              </a:rPr>
              <a:t>Wszyscy odczuli ogromną ulgę. Amelka westchnęła. Zosia się rozpromieniła. </a:t>
            </a:r>
          </a:p>
          <a:p>
            <a:pPr marL="36900" indent="0">
              <a:buNone/>
            </a:pPr>
            <a:r>
              <a:rPr lang="pl-PL" dirty="0">
                <a:effectLst/>
              </a:rPr>
              <a:t>- A my myśleliśmy, że to jacyś porywacze! - parsknął śmiechem Tadzik.</a:t>
            </a:r>
          </a:p>
          <a:p>
            <a:pPr marL="36900" indent="0">
              <a:buNone/>
            </a:pPr>
            <a:r>
              <a:rPr lang="pl-PL" dirty="0">
                <a:effectLst/>
              </a:rPr>
              <a:t>Nawet zazwyczaj naburmuszony Hubert się uśmiechnął.- Porywacze? Macie bujną wyobraźnię? - stwierdził, po czym wziął klatkę ze stołu i poszedł zanieść ją koleżance.</a:t>
            </a:r>
          </a:p>
          <a:p>
            <a:pPr marL="36900" indent="0">
              <a:buNone/>
            </a:pPr>
            <a:r>
              <a:rPr lang="pl-PL" dirty="0">
                <a:effectLst/>
              </a:rPr>
              <a:t>Detektyw Łodyga dopiero teraz wyłonił się spod stołu i powiedział: - Świnka jest bezpieczna, bo jej właścicielka zaopiekowała się nią.</a:t>
            </a:r>
          </a:p>
          <a:p>
            <a:pPr marL="36900" indent="0">
              <a:buNone/>
            </a:pPr>
            <a:r>
              <a:rPr lang="pl-PL" dirty="0">
                <a:effectLst/>
              </a:rPr>
              <a:t>Po chwili dodał:</a:t>
            </a:r>
          </a:p>
          <a:p>
            <a:pPr marL="36900" indent="0">
              <a:buNone/>
            </a:pPr>
            <a:r>
              <a:rPr lang="pl-PL" dirty="0">
                <a:effectLst/>
              </a:rPr>
              <a:t>- Ale gdyby naprawdę zaginęła, to byłaby potwornie </a:t>
            </a:r>
            <a:r>
              <a:rPr lang="pl-PL" dirty="0" err="1">
                <a:effectLst/>
              </a:rPr>
              <a:t>potworzasta</a:t>
            </a:r>
            <a:r>
              <a:rPr lang="pl-PL" dirty="0">
                <a:effectLst/>
              </a:rPr>
              <a:t> katastrofa! - Na tę straszną myśl detektyw Łodyga zamachał nerwowo rękami. </a:t>
            </a:r>
          </a:p>
          <a:p>
            <a:endParaRPr lang="pl-PL" dirty="0"/>
          </a:p>
        </p:txBody>
      </p:sp>
      <p:pic>
        <p:nvPicPr>
          <p:cNvPr id="4" name="Obraz 3" descr="C:\Users\monika\Desktop\swiat malego odkrywcy\dzien i noc - eksperymenty\122079722_1531457473721107_2816928299220312862_n.jpg"/>
          <p:cNvPicPr/>
          <p:nvPr/>
        </p:nvPicPr>
        <p:blipFill>
          <a:blip r:embed="rId2" cstate="print"/>
          <a:srcRect/>
          <a:stretch>
            <a:fillRect/>
          </a:stretch>
        </p:blipFill>
        <p:spPr bwMode="auto">
          <a:xfrm>
            <a:off x="9168491" y="1580050"/>
            <a:ext cx="2297975" cy="4473842"/>
          </a:xfrm>
          <a:prstGeom prst="rect">
            <a:avLst/>
          </a:prstGeom>
          <a:noFill/>
          <a:ln w="9525">
            <a:noFill/>
            <a:miter lim="800000"/>
            <a:headEnd/>
            <a:tailEnd/>
          </a:ln>
        </p:spPr>
      </p:pic>
    </p:spTree>
    <p:extLst>
      <p:ext uri="{BB962C8B-B14F-4D97-AF65-F5344CB8AC3E}">
        <p14:creationId xmlns:p14="http://schemas.microsoft.com/office/powerpoint/2010/main" xmlns="" val="10632362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0"/>
            <a:ext cx="10353762" cy="5181600"/>
          </a:xfrm>
        </p:spPr>
        <p:txBody>
          <a:bodyPr/>
          <a:lstStyle/>
          <a:p>
            <a:pPr marL="36900" indent="0">
              <a:buNone/>
            </a:pPr>
            <a:r>
              <a:rPr lang="pl-PL" b="1" i="1" dirty="0">
                <a:solidFill>
                  <a:srgbClr val="FF0000"/>
                </a:solidFill>
                <a:effectLst/>
              </a:rPr>
              <a:t>Zadania do wykonania:</a:t>
            </a:r>
            <a:endParaRPr lang="pl-PL" dirty="0">
              <a:solidFill>
                <a:srgbClr val="FF0000"/>
              </a:solidFill>
              <a:effectLst/>
            </a:endParaRPr>
          </a:p>
          <a:p>
            <a:pPr marL="36900" indent="0">
              <a:buNone/>
            </a:pPr>
            <a:r>
              <a:rPr lang="pl-PL" b="1" i="1" dirty="0">
                <a:solidFill>
                  <a:srgbClr val="FF0000"/>
                </a:solidFill>
                <a:effectLst/>
              </a:rPr>
              <a:t>- wykonaj eksperyment, zrób zdjęcie  i prześlij do mnie</a:t>
            </a:r>
            <a:endParaRPr lang="pl-PL" dirty="0">
              <a:solidFill>
                <a:srgbClr val="FF0000"/>
              </a:solidFill>
              <a:effectLst/>
            </a:endParaRPr>
          </a:p>
          <a:p>
            <a:pPr>
              <a:buFontTx/>
              <a:buChar char="-"/>
            </a:pPr>
            <a:r>
              <a:rPr lang="pl-PL" b="1" i="1" dirty="0" smtClean="0">
                <a:solidFill>
                  <a:srgbClr val="FF0000"/>
                </a:solidFill>
                <a:effectLst/>
              </a:rPr>
              <a:t>wykonaj </a:t>
            </a:r>
            <a:r>
              <a:rPr lang="pl-PL" b="1" i="1" dirty="0">
                <a:solidFill>
                  <a:srgbClr val="FF0000"/>
                </a:solidFill>
                <a:effectLst/>
              </a:rPr>
              <a:t>pracę plastyczną - dowolną techniką - skonstruuj jeden z atrybutów </a:t>
            </a:r>
            <a:r>
              <a:rPr lang="pl-PL" b="1" i="1" dirty="0" smtClean="0">
                <a:solidFill>
                  <a:srgbClr val="FF0000"/>
                </a:solidFill>
                <a:effectLst/>
              </a:rPr>
              <a:t>detektywa</a:t>
            </a:r>
          </a:p>
          <a:p>
            <a:pPr>
              <a:buFontTx/>
              <a:buChar char="-"/>
            </a:pPr>
            <a:endParaRPr lang="pl-PL" b="1" i="1" dirty="0">
              <a:solidFill>
                <a:srgbClr val="FF0000"/>
              </a:solidFill>
              <a:effectLst/>
            </a:endParaRPr>
          </a:p>
          <a:p>
            <a:pPr>
              <a:buFontTx/>
              <a:buChar char="-"/>
            </a:pPr>
            <a:r>
              <a:rPr lang="pl-PL" b="1" i="1" dirty="0" smtClean="0">
                <a:solidFill>
                  <a:schemeClr val="tx1"/>
                </a:solidFill>
                <a:effectLst/>
              </a:rPr>
              <a:t>Propozycje:</a:t>
            </a:r>
            <a:endParaRPr lang="pl-PL" dirty="0">
              <a:solidFill>
                <a:schemeClr val="tx1"/>
              </a:solidFill>
              <a:effectLst/>
            </a:endParaRPr>
          </a:p>
          <a:p>
            <a:endParaRPr lang="pl-PL" dirty="0">
              <a:solidFill>
                <a:srgbClr val="FF0000"/>
              </a:solidFill>
            </a:endParaRPr>
          </a:p>
        </p:txBody>
      </p:sp>
      <p:pic>
        <p:nvPicPr>
          <p:cNvPr id="4" name="Obraz 3" descr="Łąka- praca plastyczna i szablon z lupą - KreatywnaDzungla.pl"/>
          <p:cNvPicPr/>
          <p:nvPr/>
        </p:nvPicPr>
        <p:blipFill>
          <a:blip r:embed="rId2" cstate="print"/>
          <a:srcRect/>
          <a:stretch>
            <a:fillRect/>
          </a:stretch>
        </p:blipFill>
        <p:spPr bwMode="auto">
          <a:xfrm>
            <a:off x="913795" y="2955472"/>
            <a:ext cx="2434045" cy="1926772"/>
          </a:xfrm>
          <a:prstGeom prst="rect">
            <a:avLst/>
          </a:prstGeom>
          <a:noFill/>
          <a:ln w="9525">
            <a:noFill/>
            <a:miter lim="800000"/>
            <a:headEnd/>
            <a:tailEnd/>
          </a:ln>
        </p:spPr>
      </p:pic>
      <p:pic>
        <p:nvPicPr>
          <p:cNvPr id="5" name="Obraz 4" descr="Galeria - Przedszkole Publiczne Zgromadzenia Sióstr Franciszkanek"/>
          <p:cNvPicPr/>
          <p:nvPr/>
        </p:nvPicPr>
        <p:blipFill>
          <a:blip r:embed="rId3" cstate="print"/>
          <a:srcRect/>
          <a:stretch>
            <a:fillRect/>
          </a:stretch>
        </p:blipFill>
        <p:spPr bwMode="auto">
          <a:xfrm>
            <a:off x="3844410" y="2955472"/>
            <a:ext cx="2613540" cy="1926772"/>
          </a:xfrm>
          <a:prstGeom prst="rect">
            <a:avLst/>
          </a:prstGeom>
          <a:noFill/>
          <a:ln w="9525">
            <a:noFill/>
            <a:miter lim="800000"/>
            <a:headEnd/>
            <a:tailEnd/>
          </a:ln>
        </p:spPr>
      </p:pic>
      <p:pic>
        <p:nvPicPr>
          <p:cNvPr id="6" name="Obraz 5" descr="mapa polski | Crafts for kids, Crafts, Diy and crafts"/>
          <p:cNvPicPr/>
          <p:nvPr/>
        </p:nvPicPr>
        <p:blipFill>
          <a:blip r:embed="rId4" cstate="print"/>
          <a:srcRect/>
          <a:stretch>
            <a:fillRect/>
          </a:stretch>
        </p:blipFill>
        <p:spPr bwMode="auto">
          <a:xfrm>
            <a:off x="6954520" y="2955471"/>
            <a:ext cx="2948759" cy="1926773"/>
          </a:xfrm>
          <a:prstGeom prst="rect">
            <a:avLst/>
          </a:prstGeom>
          <a:noFill/>
          <a:ln w="9525">
            <a:noFill/>
            <a:miter lim="800000"/>
            <a:headEnd/>
            <a:tailEnd/>
          </a:ln>
        </p:spPr>
      </p:pic>
    </p:spTree>
    <p:extLst>
      <p:ext uri="{BB962C8B-B14F-4D97-AF65-F5344CB8AC3E}">
        <p14:creationId xmlns:p14="http://schemas.microsoft.com/office/powerpoint/2010/main" xmlns="" val="30840352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4" name="Obraz 3" descr="C:\Users\monika\Desktop\swiat malego odkrywcy\dzien i noc - eksperymenty\122165782_365446411174470_2389095273312831665_n.jpg"/>
          <p:cNvPicPr/>
          <p:nvPr/>
        </p:nvPicPr>
        <p:blipFill>
          <a:blip r:embed="rId2" cstate="print"/>
          <a:srcRect/>
          <a:stretch>
            <a:fillRect/>
          </a:stretch>
        </p:blipFill>
        <p:spPr bwMode="auto">
          <a:xfrm>
            <a:off x="1240970" y="609596"/>
            <a:ext cx="4339047" cy="5431977"/>
          </a:xfrm>
          <a:prstGeom prst="rect">
            <a:avLst/>
          </a:prstGeom>
          <a:noFill/>
          <a:ln w="9525">
            <a:noFill/>
            <a:miter lim="800000"/>
            <a:headEnd/>
            <a:tailEnd/>
          </a:ln>
        </p:spPr>
      </p:pic>
      <p:pic>
        <p:nvPicPr>
          <p:cNvPr id="5" name="Symbol zastępczy zawartości 4" descr="C:\Users\monika\Desktop\swiat malego odkrywcy\dzien i noc - eksperymenty\122133056_3544858542247055_6159930382381452650_n.jpg"/>
          <p:cNvPicPr>
            <a:picLocks noGrp="1"/>
          </p:cNvPicPr>
          <p:nvPr>
            <p:ph idx="1"/>
          </p:nvPr>
        </p:nvPicPr>
        <p:blipFill>
          <a:blip r:embed="rId3" cstate="print"/>
          <a:srcRect/>
          <a:stretch>
            <a:fillRect/>
          </a:stretch>
        </p:blipFill>
        <p:spPr bwMode="auto">
          <a:xfrm rot="16200000">
            <a:off x="6763429" y="1295966"/>
            <a:ext cx="5431975" cy="4059237"/>
          </a:xfrm>
          <a:prstGeom prst="rect">
            <a:avLst/>
          </a:prstGeom>
          <a:noFill/>
          <a:ln w="9525">
            <a:noFill/>
            <a:miter lim="800000"/>
            <a:headEnd/>
            <a:tailEnd/>
          </a:ln>
        </p:spPr>
      </p:pic>
    </p:spTree>
    <p:extLst>
      <p:ext uri="{BB962C8B-B14F-4D97-AF65-F5344CB8AC3E}">
        <p14:creationId xmlns:p14="http://schemas.microsoft.com/office/powerpoint/2010/main" xmlns="" val="23335250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dirty="0"/>
          </a:p>
        </p:txBody>
      </p:sp>
      <p:pic>
        <p:nvPicPr>
          <p:cNvPr id="5" name="Obraz 4" descr="C:\Users\monika\Desktop\swiat malego odkrywcy\dzien i noc - eksperymenty\122449713_383138933033900_4912570404608040176_n.jpg"/>
          <p:cNvPicPr/>
          <p:nvPr/>
        </p:nvPicPr>
        <p:blipFill>
          <a:blip r:embed="rId2" cstate="print"/>
          <a:srcRect/>
          <a:stretch>
            <a:fillRect/>
          </a:stretch>
        </p:blipFill>
        <p:spPr bwMode="auto">
          <a:xfrm rot="5400000">
            <a:off x="9494" y="1314148"/>
            <a:ext cx="5760720" cy="3952119"/>
          </a:xfrm>
          <a:prstGeom prst="rect">
            <a:avLst/>
          </a:prstGeom>
          <a:noFill/>
          <a:ln w="9525">
            <a:noFill/>
            <a:miter lim="800000"/>
            <a:headEnd/>
            <a:tailEnd/>
          </a:ln>
        </p:spPr>
      </p:pic>
      <p:pic>
        <p:nvPicPr>
          <p:cNvPr id="6" name="Obraz 5" descr="C:\Users\monika\Desktop\swiat malego odkrywcy\dzien i noc - eksperymenty\122083339_415207043215796_7857374804457330298_n.jpg"/>
          <p:cNvPicPr/>
          <p:nvPr/>
        </p:nvPicPr>
        <p:blipFill>
          <a:blip r:embed="rId3" cstate="print"/>
          <a:srcRect/>
          <a:stretch>
            <a:fillRect/>
          </a:stretch>
        </p:blipFill>
        <p:spPr bwMode="auto">
          <a:xfrm rot="16200000">
            <a:off x="5506837" y="453028"/>
            <a:ext cx="5760720" cy="5717540"/>
          </a:xfrm>
          <a:prstGeom prst="rect">
            <a:avLst/>
          </a:prstGeom>
          <a:noFill/>
          <a:ln w="9525">
            <a:noFill/>
            <a:miter lim="800000"/>
            <a:headEnd/>
            <a:tailEnd/>
          </a:ln>
        </p:spPr>
      </p:pic>
    </p:spTree>
    <p:extLst>
      <p:ext uri="{BB962C8B-B14F-4D97-AF65-F5344CB8AC3E}">
        <p14:creationId xmlns:p14="http://schemas.microsoft.com/office/powerpoint/2010/main" xmlns="" val="12254113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DZIĘKUJĘ ZA UWAGĘ!</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spTree>
    <p:extLst>
      <p:ext uri="{BB962C8B-B14F-4D97-AF65-F5344CB8AC3E}">
        <p14:creationId xmlns:p14="http://schemas.microsoft.com/office/powerpoint/2010/main" xmlns="" val="2802142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dirty="0" smtClean="0"/>
          </a:p>
          <a:p>
            <a:endParaRPr lang="pl-PL" dirty="0"/>
          </a:p>
          <a:p>
            <a:endParaRPr lang="pl-PL" dirty="0" smtClean="0"/>
          </a:p>
          <a:p>
            <a:endParaRPr lang="pl-PL" dirty="0"/>
          </a:p>
          <a:p>
            <a:endParaRPr lang="pl-PL" dirty="0" smtClean="0"/>
          </a:p>
          <a:p>
            <a:endParaRPr lang="pl-PL" dirty="0"/>
          </a:p>
          <a:p>
            <a:endParaRPr lang="pl-PL" dirty="0" smtClean="0"/>
          </a:p>
          <a:p>
            <a:pPr marL="36900" indent="0">
              <a:buNone/>
            </a:pPr>
            <a:r>
              <a:rPr lang="pl-PL" dirty="0" smtClean="0"/>
              <a:t>                                          ELEMENTY CHARAKTERYZACJI</a:t>
            </a:r>
            <a:endParaRPr lang="pl-PL" dirty="0"/>
          </a:p>
        </p:txBody>
      </p:sp>
      <p:pic>
        <p:nvPicPr>
          <p:cNvPr id="4" name="Obraz 3" descr="Kostiumowo Zestaw Detektyw 2El (p3344) - Ceny i opinie - Ceneo.pl"/>
          <p:cNvPicPr/>
          <p:nvPr/>
        </p:nvPicPr>
        <p:blipFill>
          <a:blip r:embed="rId2" cstate="print"/>
          <a:srcRect/>
          <a:stretch>
            <a:fillRect/>
          </a:stretch>
        </p:blipFill>
        <p:spPr bwMode="auto">
          <a:xfrm>
            <a:off x="913795" y="609600"/>
            <a:ext cx="4762500" cy="3571875"/>
          </a:xfrm>
          <a:prstGeom prst="rect">
            <a:avLst/>
          </a:prstGeom>
          <a:noFill/>
          <a:ln w="9525">
            <a:noFill/>
            <a:miter lim="800000"/>
            <a:headEnd/>
            <a:tailEnd/>
          </a:ln>
        </p:spPr>
      </p:pic>
      <p:pic>
        <p:nvPicPr>
          <p:cNvPr id="5" name="Obraz 4" descr="Zestaw kostiumowy Detektyw dla dorosłych. Przesyłka ekspresowa | Funidelia"/>
          <p:cNvPicPr/>
          <p:nvPr/>
        </p:nvPicPr>
        <p:blipFill>
          <a:blip r:embed="rId3" cstate="print"/>
          <a:srcRect/>
          <a:stretch>
            <a:fillRect/>
          </a:stretch>
        </p:blipFill>
        <p:spPr bwMode="auto">
          <a:xfrm>
            <a:off x="6283354" y="609600"/>
            <a:ext cx="4984203" cy="3571875"/>
          </a:xfrm>
          <a:prstGeom prst="rect">
            <a:avLst/>
          </a:prstGeom>
          <a:noFill/>
          <a:ln w="9525">
            <a:noFill/>
            <a:miter lim="800000"/>
            <a:headEnd/>
            <a:tailEnd/>
          </a:ln>
        </p:spPr>
      </p:pic>
    </p:spTree>
    <p:extLst>
      <p:ext uri="{BB962C8B-B14F-4D97-AF65-F5344CB8AC3E}">
        <p14:creationId xmlns:p14="http://schemas.microsoft.com/office/powerpoint/2010/main" xmlns="" val="4266966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360728"/>
            <a:ext cx="10353762" cy="830510"/>
          </a:xfrm>
        </p:spPr>
        <p:txBody>
          <a:bodyPr/>
          <a:lstStyle/>
          <a:p>
            <a:r>
              <a:rPr lang="pl-PL" dirty="0" smtClean="0">
                <a:solidFill>
                  <a:srgbClr val="FF0000"/>
                </a:solidFill>
              </a:rPr>
              <a:t>Znani detektywi</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dirty="0"/>
          </a:p>
        </p:txBody>
      </p:sp>
      <p:pic>
        <p:nvPicPr>
          <p:cNvPr id="4" name="Obraz 3" descr="Ilustracja"/>
          <p:cNvPicPr/>
          <p:nvPr/>
        </p:nvPicPr>
        <p:blipFill>
          <a:blip r:embed="rId2" cstate="print"/>
          <a:srcRect/>
          <a:stretch>
            <a:fillRect/>
          </a:stretch>
        </p:blipFill>
        <p:spPr bwMode="auto">
          <a:xfrm>
            <a:off x="913795" y="1191238"/>
            <a:ext cx="1752600" cy="2286000"/>
          </a:xfrm>
          <a:prstGeom prst="rect">
            <a:avLst/>
          </a:prstGeom>
          <a:noFill/>
          <a:ln w="9525">
            <a:noFill/>
            <a:miter lim="800000"/>
            <a:headEnd/>
            <a:tailEnd/>
          </a:ln>
        </p:spPr>
      </p:pic>
      <p:pic>
        <p:nvPicPr>
          <p:cNvPr id="5" name="Obraz 4" descr="Miss Marple (TV series) - Wikipedia"/>
          <p:cNvPicPr/>
          <p:nvPr/>
        </p:nvPicPr>
        <p:blipFill>
          <a:blip r:embed="rId3" cstate="print"/>
          <a:srcRect/>
          <a:stretch>
            <a:fillRect/>
          </a:stretch>
        </p:blipFill>
        <p:spPr bwMode="auto">
          <a:xfrm>
            <a:off x="3504938" y="1191238"/>
            <a:ext cx="1809750" cy="2286000"/>
          </a:xfrm>
          <a:prstGeom prst="rect">
            <a:avLst/>
          </a:prstGeom>
          <a:noFill/>
          <a:ln w="9525">
            <a:noFill/>
            <a:miter lim="800000"/>
            <a:headEnd/>
            <a:tailEnd/>
          </a:ln>
        </p:spPr>
      </p:pic>
      <p:pic>
        <p:nvPicPr>
          <p:cNvPr id="6" name="Obraz 5" descr="Herkules Poirot powróci ?! – Tramwaj nr 4 przystanek popkultura"/>
          <p:cNvPicPr/>
          <p:nvPr/>
        </p:nvPicPr>
        <p:blipFill>
          <a:blip r:embed="rId4" cstate="print"/>
          <a:srcRect/>
          <a:stretch>
            <a:fillRect/>
          </a:stretch>
        </p:blipFill>
        <p:spPr bwMode="auto">
          <a:xfrm>
            <a:off x="6153231" y="1191238"/>
            <a:ext cx="1958922" cy="2286000"/>
          </a:xfrm>
          <a:prstGeom prst="rect">
            <a:avLst/>
          </a:prstGeom>
          <a:noFill/>
          <a:ln w="9525">
            <a:noFill/>
            <a:miter lim="800000"/>
            <a:headEnd/>
            <a:tailEnd/>
          </a:ln>
        </p:spPr>
      </p:pic>
      <p:pic>
        <p:nvPicPr>
          <p:cNvPr id="7" name="Obraz 6" descr="Detektywi&quot; na antenie TVN 7 w TVN 7 - oficjalna strona TVN 7"/>
          <p:cNvPicPr/>
          <p:nvPr/>
        </p:nvPicPr>
        <p:blipFill>
          <a:blip r:embed="rId5" cstate="print"/>
          <a:srcRect/>
          <a:stretch>
            <a:fillRect/>
          </a:stretch>
        </p:blipFill>
        <p:spPr bwMode="auto">
          <a:xfrm>
            <a:off x="8950696" y="1191238"/>
            <a:ext cx="3096813" cy="2286000"/>
          </a:xfrm>
          <a:prstGeom prst="rect">
            <a:avLst/>
          </a:prstGeom>
          <a:noFill/>
          <a:ln w="9525">
            <a:noFill/>
            <a:miter lim="800000"/>
            <a:headEnd/>
            <a:tailEnd/>
          </a:ln>
        </p:spPr>
      </p:pic>
      <p:sp>
        <p:nvSpPr>
          <p:cNvPr id="8" name="pole tekstowe 7"/>
          <p:cNvSpPr txBox="1"/>
          <p:nvPr/>
        </p:nvSpPr>
        <p:spPr>
          <a:xfrm>
            <a:off x="998290" y="3649211"/>
            <a:ext cx="1736521" cy="646331"/>
          </a:xfrm>
          <a:prstGeom prst="rect">
            <a:avLst/>
          </a:prstGeom>
          <a:noFill/>
        </p:spPr>
        <p:txBody>
          <a:bodyPr wrap="square" rtlCol="0">
            <a:spAutoFit/>
          </a:bodyPr>
          <a:lstStyle/>
          <a:p>
            <a:r>
              <a:rPr lang="pl-PL" dirty="0" smtClean="0"/>
              <a:t>SHERLOCK</a:t>
            </a:r>
            <a:br>
              <a:rPr lang="pl-PL" dirty="0" smtClean="0"/>
            </a:br>
            <a:r>
              <a:rPr lang="pl-PL" dirty="0" smtClean="0"/>
              <a:t>HOLMES</a:t>
            </a:r>
            <a:endParaRPr lang="pl-PL" dirty="0"/>
          </a:p>
        </p:txBody>
      </p:sp>
      <p:sp>
        <p:nvSpPr>
          <p:cNvPr id="9" name="pole tekstowe 8"/>
          <p:cNvSpPr txBox="1"/>
          <p:nvPr/>
        </p:nvSpPr>
        <p:spPr>
          <a:xfrm>
            <a:off x="3607266" y="3649211"/>
            <a:ext cx="1635853" cy="923330"/>
          </a:xfrm>
          <a:prstGeom prst="rect">
            <a:avLst/>
          </a:prstGeom>
          <a:noFill/>
        </p:spPr>
        <p:txBody>
          <a:bodyPr wrap="square" rtlCol="0">
            <a:spAutoFit/>
          </a:bodyPr>
          <a:lstStyle/>
          <a:p>
            <a:r>
              <a:rPr lang="pl-PL" dirty="0"/>
              <a:t>JANE MARPLE</a:t>
            </a:r>
          </a:p>
          <a:p>
            <a:endParaRPr lang="pl-PL" dirty="0"/>
          </a:p>
        </p:txBody>
      </p:sp>
      <p:sp>
        <p:nvSpPr>
          <p:cNvPr id="12" name="pole tekstowe 11"/>
          <p:cNvSpPr txBox="1"/>
          <p:nvPr/>
        </p:nvSpPr>
        <p:spPr>
          <a:xfrm>
            <a:off x="6300132" y="3477238"/>
            <a:ext cx="1627464" cy="923330"/>
          </a:xfrm>
          <a:prstGeom prst="rect">
            <a:avLst/>
          </a:prstGeom>
          <a:noFill/>
        </p:spPr>
        <p:txBody>
          <a:bodyPr wrap="square" rtlCol="0">
            <a:spAutoFit/>
          </a:bodyPr>
          <a:lstStyle/>
          <a:p>
            <a:r>
              <a:rPr lang="pl-PL" dirty="0" smtClean="0"/>
              <a:t>HERCULES POIROT</a:t>
            </a:r>
          </a:p>
          <a:p>
            <a:endParaRPr lang="pl-PL" dirty="0"/>
          </a:p>
        </p:txBody>
      </p:sp>
      <p:sp>
        <p:nvSpPr>
          <p:cNvPr id="14" name="pole tekstowe 13"/>
          <p:cNvSpPr txBox="1"/>
          <p:nvPr/>
        </p:nvSpPr>
        <p:spPr>
          <a:xfrm>
            <a:off x="9160778" y="3749879"/>
            <a:ext cx="3674378" cy="923330"/>
          </a:xfrm>
          <a:prstGeom prst="rect">
            <a:avLst/>
          </a:prstGeom>
          <a:noFill/>
        </p:spPr>
        <p:txBody>
          <a:bodyPr wrap="square" rtlCol="0">
            <a:spAutoFit/>
          </a:bodyPr>
          <a:lstStyle/>
          <a:p>
            <a:r>
              <a:rPr lang="pl-PL" dirty="0"/>
              <a:t>DETEKTYWI - SERIAL TELEWIZYJNY</a:t>
            </a:r>
          </a:p>
          <a:p>
            <a:endParaRPr lang="pl-PL" dirty="0"/>
          </a:p>
        </p:txBody>
      </p:sp>
    </p:spTree>
    <p:extLst>
      <p:ext uri="{BB962C8B-B14F-4D97-AF65-F5344CB8AC3E}">
        <p14:creationId xmlns:p14="http://schemas.microsoft.com/office/powerpoint/2010/main" xmlns="" val="1581144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609600"/>
            <a:ext cx="10353762" cy="615043"/>
          </a:xfrm>
        </p:spPr>
        <p:txBody>
          <a:bodyPr>
            <a:normAutofit fontScale="90000"/>
          </a:bodyPr>
          <a:lstStyle/>
          <a:p>
            <a:r>
              <a:rPr lang="pl-PL" dirty="0" smtClean="0">
                <a:solidFill>
                  <a:srgbClr val="FF0000"/>
                </a:solidFill>
              </a:rPr>
              <a:t>Polecane książki dla dzieci</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Detektyw Pozytywka - Ceny i opinie - Ceneo.pl"/>
          <p:cNvPicPr/>
          <p:nvPr/>
        </p:nvPicPr>
        <p:blipFill>
          <a:blip r:embed="rId2" cstate="print"/>
          <a:srcRect/>
          <a:stretch>
            <a:fillRect/>
          </a:stretch>
        </p:blipFill>
        <p:spPr bwMode="auto">
          <a:xfrm>
            <a:off x="439783" y="1224642"/>
            <a:ext cx="2393224" cy="4103733"/>
          </a:xfrm>
          <a:prstGeom prst="rect">
            <a:avLst/>
          </a:prstGeom>
          <a:noFill/>
          <a:ln w="9525">
            <a:noFill/>
            <a:miter lim="800000"/>
            <a:headEnd/>
            <a:tailEnd/>
          </a:ln>
        </p:spPr>
      </p:pic>
      <p:pic>
        <p:nvPicPr>
          <p:cNvPr id="5" name="Obraz 4" descr="Książki z cyklu Detektyw Zagadka - Lubimyczytać.pl"/>
          <p:cNvPicPr/>
          <p:nvPr/>
        </p:nvPicPr>
        <p:blipFill>
          <a:blip r:embed="rId3" cstate="print"/>
          <a:srcRect/>
          <a:stretch>
            <a:fillRect/>
          </a:stretch>
        </p:blipFill>
        <p:spPr bwMode="auto">
          <a:xfrm>
            <a:off x="4397828" y="1224643"/>
            <a:ext cx="2511879" cy="4103733"/>
          </a:xfrm>
          <a:prstGeom prst="rect">
            <a:avLst/>
          </a:prstGeom>
          <a:noFill/>
          <a:ln w="9525">
            <a:noFill/>
            <a:miter lim="800000"/>
            <a:headEnd/>
            <a:tailEnd/>
          </a:ln>
        </p:spPr>
      </p:pic>
      <p:pic>
        <p:nvPicPr>
          <p:cNvPr id="6" name="Obraz 5" descr="Detektyw Łodyga - Edipresse Polska - Ceny i opinie - Ceneo.pl"/>
          <p:cNvPicPr/>
          <p:nvPr/>
        </p:nvPicPr>
        <p:blipFill>
          <a:blip r:embed="rId4" cstate="print"/>
          <a:srcRect/>
          <a:stretch>
            <a:fillRect/>
          </a:stretch>
        </p:blipFill>
        <p:spPr bwMode="auto">
          <a:xfrm>
            <a:off x="8474528" y="1224641"/>
            <a:ext cx="2383972" cy="4103733"/>
          </a:xfrm>
          <a:prstGeom prst="rect">
            <a:avLst/>
          </a:prstGeom>
          <a:noFill/>
          <a:ln w="9525">
            <a:noFill/>
            <a:miter lim="800000"/>
            <a:headEnd/>
            <a:tailEnd/>
          </a:ln>
        </p:spPr>
      </p:pic>
    </p:spTree>
    <p:extLst>
      <p:ext uri="{BB962C8B-B14F-4D97-AF65-F5344CB8AC3E}">
        <p14:creationId xmlns:p14="http://schemas.microsoft.com/office/powerpoint/2010/main" xmlns="" val="3893866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buNone/>
            </a:pPr>
            <a:r>
              <a:rPr lang="pl-PL" sz="2800" dirty="0">
                <a:effectLst/>
              </a:rPr>
              <a:t>Film  - warto obejrzeć ( detektyw Łodyga przypomni w ciekawy sposób zagadnienia z ostatniej prezentacji ) </a:t>
            </a:r>
            <a:endParaRPr lang="pl-PL" sz="2800" dirty="0" smtClean="0">
              <a:effectLst/>
            </a:endParaRPr>
          </a:p>
          <a:p>
            <a:pPr marL="36900" indent="0">
              <a:buNone/>
            </a:pPr>
            <a:endParaRPr lang="pl-PL" sz="2800" dirty="0">
              <a:effectLst/>
            </a:endParaRPr>
          </a:p>
          <a:p>
            <a:pPr marL="36900" indent="0">
              <a:buNone/>
            </a:pPr>
            <a:endParaRPr lang="pl-PL" sz="2800" dirty="0" smtClean="0">
              <a:effectLst/>
            </a:endParaRPr>
          </a:p>
          <a:p>
            <a:pPr marL="36900" indent="0">
              <a:buNone/>
            </a:pPr>
            <a:endParaRPr lang="pl-PL" sz="2800" dirty="0">
              <a:effectLst/>
            </a:endParaRPr>
          </a:p>
          <a:p>
            <a:pPr marL="36900" indent="0">
              <a:buNone/>
            </a:pPr>
            <a:r>
              <a:rPr lang="pl-PL" sz="2800" dirty="0" smtClean="0">
                <a:effectLst/>
                <a:hlinkClick r:id="rId2"/>
              </a:rPr>
              <a:t>https://www.youtube.com/watch?v=VxUqNKByRj8</a:t>
            </a:r>
            <a:endParaRPr lang="pl-PL" sz="2800" dirty="0">
              <a:effectLst/>
            </a:endParaRPr>
          </a:p>
          <a:p>
            <a:endParaRPr lang="pl-PL" dirty="0"/>
          </a:p>
        </p:txBody>
      </p:sp>
    </p:spTree>
    <p:extLst>
      <p:ext uri="{BB962C8B-B14F-4D97-AF65-F5344CB8AC3E}">
        <p14:creationId xmlns:p14="http://schemas.microsoft.com/office/powerpoint/2010/main" xmlns="" val="40569730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PROSTE ZABAWY MAŁYCH DETEKTYWÓW</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b="1" dirty="0">
                <a:solidFill>
                  <a:srgbClr val="FF0000"/>
                </a:solidFill>
                <a:effectLst/>
              </a:rPr>
              <a:t>Co zniknęło?</a:t>
            </a:r>
            <a:r>
              <a:rPr lang="pl-PL" dirty="0">
                <a:effectLst/>
              </a:rPr>
              <a:t/>
            </a:r>
            <a:br>
              <a:rPr lang="pl-PL" dirty="0">
                <a:effectLst/>
              </a:rPr>
            </a:br>
            <a:r>
              <a:rPr lang="pl-PL" dirty="0">
                <a:effectLst/>
              </a:rPr>
              <a:t>Przygotowanie tej zabawy może być bardzo różnorodne i zależy jedynie od naszej kreatywności. Wykorzystaj do tego np. półkę z zabawkami lub tablicę, na której wiszą różne ilustracje. Dziecko obserwuje miejsce . Zasłoń maluchowi oczy i odejmij jeden z elementów. Następnie odsłoń dziecku oczy i zapytaj, czego zabrakło.</a:t>
            </a:r>
          </a:p>
          <a:p>
            <a:endParaRPr lang="pl-PL" dirty="0"/>
          </a:p>
        </p:txBody>
      </p:sp>
      <p:pic>
        <p:nvPicPr>
          <p:cNvPr id="4" name="Obraz 3" descr="Fototapeta Trzy drewniane półki z zabawkami • Pixers® - Żyjemy by zmieniać"/>
          <p:cNvPicPr/>
          <p:nvPr/>
        </p:nvPicPr>
        <p:blipFill>
          <a:blip r:embed="rId2" cstate="print"/>
          <a:srcRect/>
          <a:stretch>
            <a:fillRect/>
          </a:stretch>
        </p:blipFill>
        <p:spPr bwMode="auto">
          <a:xfrm>
            <a:off x="673554" y="3480708"/>
            <a:ext cx="2419350" cy="3162300"/>
          </a:xfrm>
          <a:prstGeom prst="rect">
            <a:avLst/>
          </a:prstGeom>
          <a:noFill/>
          <a:ln w="9525">
            <a:noFill/>
            <a:miter lim="800000"/>
            <a:headEnd/>
            <a:tailEnd/>
          </a:ln>
        </p:spPr>
      </p:pic>
      <p:pic>
        <p:nvPicPr>
          <p:cNvPr id="5" name="Obraz 4" descr="Fototapeta Trzy drewniane półki z zabawkami • Pixers® - Żyjemy by zmieniać"/>
          <p:cNvPicPr/>
          <p:nvPr/>
        </p:nvPicPr>
        <p:blipFill>
          <a:blip r:embed="rId2" cstate="print"/>
          <a:srcRect/>
          <a:stretch>
            <a:fillRect/>
          </a:stretch>
        </p:blipFill>
        <p:spPr bwMode="auto">
          <a:xfrm>
            <a:off x="3551205" y="3480708"/>
            <a:ext cx="2419350" cy="3162300"/>
          </a:xfrm>
          <a:prstGeom prst="rect">
            <a:avLst/>
          </a:prstGeom>
          <a:noFill/>
          <a:ln w="9525">
            <a:noFill/>
            <a:miter lim="800000"/>
            <a:headEnd/>
            <a:tailEnd/>
          </a:ln>
        </p:spPr>
      </p:pic>
      <p:sp>
        <p:nvSpPr>
          <p:cNvPr id="6" name="Mnożenie 5"/>
          <p:cNvSpPr/>
          <p:nvPr/>
        </p:nvSpPr>
        <p:spPr>
          <a:xfrm>
            <a:off x="5265964" y="5830660"/>
            <a:ext cx="628650" cy="644979"/>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7" name="Obraz 6" descr="Rysowanie Zwierzątek Tablica Edukacyjna Viga Szablon - Drabinki  gimnastyczne do ćwiczeń, zabawki dla dzieci | Babyplay.pl"/>
          <p:cNvPicPr/>
          <p:nvPr/>
        </p:nvPicPr>
        <p:blipFill>
          <a:blip r:embed="rId3" cstate="print"/>
          <a:srcRect/>
          <a:stretch>
            <a:fillRect/>
          </a:stretch>
        </p:blipFill>
        <p:spPr bwMode="auto">
          <a:xfrm>
            <a:off x="9601200" y="3809321"/>
            <a:ext cx="2323419" cy="2021339"/>
          </a:xfrm>
          <a:prstGeom prst="rect">
            <a:avLst/>
          </a:prstGeom>
          <a:noFill/>
          <a:ln w="9525">
            <a:noFill/>
            <a:miter lim="800000"/>
            <a:headEnd/>
            <a:tailEnd/>
          </a:ln>
        </p:spPr>
      </p:pic>
      <p:pic>
        <p:nvPicPr>
          <p:cNvPr id="8" name="Obraz 7" descr="Rysowanie Zwierzątek Tablica Edukacyjna Viga Szablon - Drabinki  gimnastyczne do ćwiczeń, zabawki dla dzieci | Babyplay.pl"/>
          <p:cNvPicPr/>
          <p:nvPr/>
        </p:nvPicPr>
        <p:blipFill>
          <a:blip r:embed="rId3" cstate="print"/>
          <a:srcRect/>
          <a:stretch>
            <a:fillRect/>
          </a:stretch>
        </p:blipFill>
        <p:spPr bwMode="auto">
          <a:xfrm>
            <a:off x="7135585" y="3809321"/>
            <a:ext cx="2182846" cy="2021339"/>
          </a:xfrm>
          <a:prstGeom prst="rect">
            <a:avLst/>
          </a:prstGeom>
          <a:noFill/>
          <a:ln w="9525">
            <a:noFill/>
            <a:miter lim="800000"/>
            <a:headEnd/>
            <a:tailEnd/>
          </a:ln>
        </p:spPr>
      </p:pic>
      <p:sp>
        <p:nvSpPr>
          <p:cNvPr id="9" name="Mnożenie 8"/>
          <p:cNvSpPr/>
          <p:nvPr/>
        </p:nvSpPr>
        <p:spPr>
          <a:xfrm>
            <a:off x="9911442" y="4243047"/>
            <a:ext cx="653143" cy="576943"/>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xmlns="" val="2096923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Czyje to są ślady?</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dirty="0" smtClean="0">
                <a:effectLst/>
              </a:rPr>
              <a:t>Dopasuj </a:t>
            </a:r>
            <a:r>
              <a:rPr lang="pl-PL" dirty="0">
                <a:effectLst/>
              </a:rPr>
              <a:t>ślady do </a:t>
            </a:r>
            <a:r>
              <a:rPr lang="pl-PL" dirty="0" smtClean="0">
                <a:effectLst/>
              </a:rPr>
              <a:t>właścicieli.</a:t>
            </a:r>
            <a:endParaRPr lang="pl-PL" dirty="0"/>
          </a:p>
        </p:txBody>
      </p:sp>
      <p:pic>
        <p:nvPicPr>
          <p:cNvPr id="4" name="Obraz 3" descr="Przedszkole nr 1 w Warszawie"/>
          <p:cNvPicPr/>
          <p:nvPr/>
        </p:nvPicPr>
        <p:blipFill>
          <a:blip r:embed="rId2" cstate="print"/>
          <a:srcRect/>
          <a:stretch>
            <a:fillRect/>
          </a:stretch>
        </p:blipFill>
        <p:spPr bwMode="auto">
          <a:xfrm>
            <a:off x="4461782" y="2318657"/>
            <a:ext cx="3448050" cy="4290592"/>
          </a:xfrm>
          <a:prstGeom prst="rect">
            <a:avLst/>
          </a:prstGeom>
          <a:noFill/>
          <a:ln w="9525">
            <a:noFill/>
            <a:miter lim="800000"/>
            <a:headEnd/>
            <a:tailEnd/>
          </a:ln>
        </p:spPr>
      </p:pic>
      <p:sp>
        <p:nvSpPr>
          <p:cNvPr id="5" name="Prostokąt 4"/>
          <p:cNvSpPr/>
          <p:nvPr/>
        </p:nvSpPr>
        <p:spPr>
          <a:xfrm>
            <a:off x="5314950" y="2465614"/>
            <a:ext cx="1681843" cy="17961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p:cNvSpPr/>
          <p:nvPr/>
        </p:nvSpPr>
        <p:spPr>
          <a:xfrm>
            <a:off x="5249754" y="6380649"/>
            <a:ext cx="1681843" cy="17961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xmlns="" val="22009871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Łupek">
  <a:themeElements>
    <a:clrScheme name="Łupek">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Łupek">
      <a:maj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Łupek">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xmlns=""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Łupek</Template>
  <TotalTime>113</TotalTime>
  <Words>1432</Words>
  <Application>Microsoft Office PowerPoint</Application>
  <PresentationFormat>Niestandardowy</PresentationFormat>
  <Paragraphs>128</Paragraphs>
  <Slides>36</Slides>
  <Notes>0</Notes>
  <HiddenSlides>0</HiddenSlides>
  <MMClips>0</MMClips>
  <ScaleCrop>false</ScaleCrop>
  <HeadingPairs>
    <vt:vector size="4" baseType="variant">
      <vt:variant>
        <vt:lpstr>Motyw</vt:lpstr>
      </vt:variant>
      <vt:variant>
        <vt:i4>1</vt:i4>
      </vt:variant>
      <vt:variant>
        <vt:lpstr>Tytuły slajdów</vt:lpstr>
      </vt:variant>
      <vt:variant>
        <vt:i4>36</vt:i4>
      </vt:variant>
    </vt:vector>
  </HeadingPairs>
  <TitlesOfParts>
    <vt:vector size="37" baseType="lpstr">
      <vt:lpstr>Łupek</vt:lpstr>
      <vt:lpstr>,,Świat małego odkrywcy'' </vt:lpstr>
      <vt:lpstr>TEMAT: Detektyw</vt:lpstr>
      <vt:lpstr>Slajd 3</vt:lpstr>
      <vt:lpstr>Slajd 4</vt:lpstr>
      <vt:lpstr>Znani detektywi</vt:lpstr>
      <vt:lpstr>Polecane książki dla dzieci</vt:lpstr>
      <vt:lpstr>Slajd 7</vt:lpstr>
      <vt:lpstr>PROSTE ZABAWY MAŁYCH DETEKTYWÓW </vt:lpstr>
      <vt:lpstr>Czyje to są ślady?</vt:lpstr>
      <vt:lpstr>O kim mówię?</vt:lpstr>
      <vt:lpstr>Slajd 11</vt:lpstr>
      <vt:lpstr>Slajd 12</vt:lpstr>
      <vt:lpstr>Opowiadanie ,,Zupa z zagadką'' z cyklu ,,Detektyw Zagadka''. </vt:lpstr>
      <vt:lpstr>Slajd 14</vt:lpstr>
      <vt:lpstr>Slajd 15</vt:lpstr>
      <vt:lpstr>Slajd 16</vt:lpstr>
      <vt:lpstr>Slajd 17</vt:lpstr>
      <vt:lpstr>Slajd 18</vt:lpstr>
      <vt:lpstr>Eksperyment nr 1 - Odciski palców </vt:lpstr>
      <vt:lpstr>Slajd 20</vt:lpstr>
      <vt:lpstr>Eksperyment nr 2 - Odciski palców </vt:lpstr>
      <vt:lpstr>Slajd 22</vt:lpstr>
      <vt:lpstr>Slajd 23</vt:lpstr>
      <vt:lpstr>JEŚLI MASZ OCHOTĘ WYSŁUCHAJ OPOWIADANIA O PRZYGODACH DETEKTYWA ŁODYGI </vt:lpstr>
      <vt:lpstr>Slajd 25</vt:lpstr>
      <vt:lpstr>Slajd 26</vt:lpstr>
      <vt:lpstr>Slajd 27</vt:lpstr>
      <vt:lpstr>Slajd 28</vt:lpstr>
      <vt:lpstr>Slajd 29</vt:lpstr>
      <vt:lpstr>Slajd 30</vt:lpstr>
      <vt:lpstr>Slajd 31</vt:lpstr>
      <vt:lpstr>Slajd 32</vt:lpstr>
      <vt:lpstr>Slajd 33</vt:lpstr>
      <vt:lpstr>Slajd 34</vt:lpstr>
      <vt:lpstr>Slajd 35</vt:lpstr>
      <vt:lpstr>DZIĘKUJĘ ZA UWAGĘ!</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,,Świat małego odkrywcy''</dc:title>
  <dc:creator>Kuba</dc:creator>
  <cp:lastModifiedBy>monika</cp:lastModifiedBy>
  <cp:revision>8</cp:revision>
  <dcterms:created xsi:type="dcterms:W3CDTF">2020-10-21T16:00:07Z</dcterms:created>
  <dcterms:modified xsi:type="dcterms:W3CDTF">2020-10-21T19:12:09Z</dcterms:modified>
</cp:coreProperties>
</file>