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1" d="100"/>
          <a:sy n="91" d="100"/>
        </p:scale>
        <p:origin x="-486"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pl-PL" smtClean="0"/>
              <a:t>Kliknij, aby edytować styl</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031254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2284429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836957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pl-PL" smtClean="0"/>
              <a:t>Kliknij, aby edytować styl</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 xmlns:p14="http://schemas.microsoft.com/office/powerpoint/2010/main" val="1610260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pl-PL" smtClean="0"/>
              <a:t>Kliknij, aby edytować styl</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1678205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pl-PL" smtClean="0"/>
              <a:t>Kliknij, aby edytować styl</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925419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pl-PL" smtClean="0"/>
              <a:t>Kliknij, aby edytować styl</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3" name="Date Placeholder 2"/>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1641840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9916379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pl-PL" smtClean="0"/>
              <a:t>Kliknij, aby edytować styl</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029009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210773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pl-PL" smtClean="0"/>
              <a:t>Kliknij, aby edytować styl</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Edytuj style wzorca tekstu</a:t>
            </a:r>
          </a:p>
        </p:txBody>
      </p:sp>
      <p:sp>
        <p:nvSpPr>
          <p:cNvPr id="4" name="Date Placeholder 3"/>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4288671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2976460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pl-PL" smtClean="0"/>
              <a:t>Kliknij, aby edytować styl</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2314139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dirty="0"/>
          </a:p>
        </p:txBody>
      </p:sp>
      <p:sp>
        <p:nvSpPr>
          <p:cNvPr id="3" name="Date Placeholder 2"/>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459495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1288235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pl-PL" smtClean="0"/>
              <a:t>Kliknij, aby edytować styl</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1759875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pl-PL" smtClean="0"/>
              <a:t>Kliknij, aby edytować styl</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smtClean="0"/>
              <a:t>Kliknij ikonę, aby dodać obraz</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Edytuj style wzorca tekstu</a:t>
            </a:r>
          </a:p>
        </p:txBody>
      </p:sp>
      <p:sp>
        <p:nvSpPr>
          <p:cNvPr id="5" name="Date Placeholder 4"/>
          <p:cNvSpPr>
            <a:spLocks noGrp="1"/>
          </p:cNvSpPr>
          <p:nvPr>
            <p:ph type="dt" sz="half" idx="10"/>
          </p:nvPr>
        </p:nvSpPr>
        <p:spPr/>
        <p:txBody>
          <a:bodyPr/>
          <a:lstStyle/>
          <a:p>
            <a:fld id="{8887CC55-E58E-45C1-8710-F49DA2027174}" type="datetimeFigureOut">
              <a:rPr lang="pl-PL" smtClean="0"/>
              <a:pPr/>
              <a:t>2020-10-05</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2893104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pl-PL" smtClean="0"/>
              <a:t>Kliknij, aby edytować styl</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8887CC55-E58E-45C1-8710-F49DA2027174}" type="datetimeFigureOut">
              <a:rPr lang="pl-PL" smtClean="0"/>
              <a:pPr/>
              <a:t>2020-10-05</a:t>
            </a:fld>
            <a:endParaRPr lang="pl-PL"/>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pl-PL"/>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ED25528B-97D9-418B-9503-32A3C77F2810}" type="slidenum">
              <a:rPr lang="pl-PL" smtClean="0"/>
              <a:pPr/>
              <a:t>‹#›</a:t>
            </a:fld>
            <a:endParaRPr lang="pl-PL"/>
          </a:p>
        </p:txBody>
      </p:sp>
    </p:spTree>
    <p:extLst>
      <p:ext uri="{BB962C8B-B14F-4D97-AF65-F5344CB8AC3E}">
        <p14:creationId xmlns="" xmlns:p14="http://schemas.microsoft.com/office/powerpoint/2010/main" val="3111853391"/>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hAHar6GfwIw"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QR7hkdWA6po"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326571"/>
            <a:ext cx="9144000" cy="2392136"/>
          </a:xfrm>
        </p:spPr>
        <p:txBody>
          <a:bodyPr>
            <a:normAutofit/>
          </a:bodyPr>
          <a:lstStyle/>
          <a:p>
            <a:r>
              <a:rPr lang="pl-PL" sz="7200" b="1" dirty="0" smtClean="0">
                <a:solidFill>
                  <a:srgbClr val="FF0000"/>
                </a:solidFill>
                <a:latin typeface="Arial Rounded MT Bold" panose="020F0704030504030204" pitchFamily="34" charset="0"/>
              </a:rPr>
              <a:t>„Świat małego odkrywcy”</a:t>
            </a:r>
            <a:endParaRPr lang="pl-PL" sz="7200" b="1" dirty="0">
              <a:solidFill>
                <a:srgbClr val="FF0000"/>
              </a:solidFill>
              <a:latin typeface="Arial Rounded MT Bold" panose="020F0704030504030204" pitchFamily="34" charset="0"/>
            </a:endParaRPr>
          </a:p>
        </p:txBody>
      </p:sp>
      <p:sp>
        <p:nvSpPr>
          <p:cNvPr id="3" name="Podtytuł 2"/>
          <p:cNvSpPr>
            <a:spLocks noGrp="1"/>
          </p:cNvSpPr>
          <p:nvPr>
            <p:ph type="subTitle" idx="1"/>
          </p:nvPr>
        </p:nvSpPr>
        <p:spPr>
          <a:xfrm>
            <a:off x="1524000" y="4106636"/>
            <a:ext cx="9144000" cy="1151164"/>
          </a:xfrm>
        </p:spPr>
        <p:txBody>
          <a:bodyPr>
            <a:normAutofit lnSpcReduction="10000"/>
          </a:bodyPr>
          <a:lstStyle/>
          <a:p>
            <a:r>
              <a:rPr lang="pl-PL" sz="4000" dirty="0" smtClean="0">
                <a:latin typeface="Arial Rounded MT Bold" panose="020F0704030504030204" pitchFamily="34" charset="0"/>
              </a:rPr>
              <a:t>Mgr Monika </a:t>
            </a:r>
            <a:r>
              <a:rPr lang="pl-PL" sz="4000" dirty="0" err="1" smtClean="0">
                <a:latin typeface="Arial Rounded MT Bold" panose="020F0704030504030204" pitchFamily="34" charset="0"/>
              </a:rPr>
              <a:t>Nyk</a:t>
            </a:r>
            <a:endParaRPr lang="pl-PL" sz="4000" dirty="0" smtClean="0">
              <a:latin typeface="Arial Rounded MT Bold" panose="020F0704030504030204" pitchFamily="34" charset="0"/>
            </a:endParaRPr>
          </a:p>
          <a:p>
            <a:r>
              <a:rPr lang="pl-PL" u="sng" dirty="0">
                <a:effectLst/>
                <a:hlinkClick r:id="rId2"/>
              </a:rPr>
              <a:t>https://www.youtube.com/watch?v=hAHar6GfwIw</a:t>
            </a:r>
            <a:endParaRPr lang="pl-PL" dirty="0">
              <a:effectLst/>
            </a:endParaRPr>
          </a:p>
          <a:p>
            <a:endParaRPr lang="pl-PL" sz="4000" dirty="0">
              <a:latin typeface="Arial Rounded MT Bold" panose="020F0704030504030204" pitchFamily="34" charset="0"/>
            </a:endParaRPr>
          </a:p>
        </p:txBody>
      </p:sp>
    </p:spTree>
    <p:extLst>
      <p:ext uri="{BB962C8B-B14F-4D97-AF65-F5344CB8AC3E}">
        <p14:creationId xmlns="" xmlns:p14="http://schemas.microsoft.com/office/powerpoint/2010/main" val="23829863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fontAlgn="base">
              <a:buNone/>
            </a:pPr>
            <a:r>
              <a:rPr lang="pl-PL" b="1" i="1" dirty="0">
                <a:effectLst/>
              </a:rPr>
              <a:t>Cała wyspa spowita była w czarnym dymie i kurzu. A wszystko to za sprawą wielkiego wulkanu, który właśnie ten moment wybrał sobie na to, aby pokazać jak wielką dysponuje mocą i siłą. Cały czas biegłem przez gęsty las mając nadzieję, że żaden z kamieni nie trafi prosto we mnie. Modliłem się w duchu, aby żaden nie uszkodził mojej łódki, gdyż oznaczałoby to, że zostanę na tej wyspie na zawsze.</a:t>
            </a:r>
            <a:endParaRPr lang="pl-PL" b="1" dirty="0">
              <a:effectLst/>
            </a:endParaRPr>
          </a:p>
          <a:p>
            <a:pPr marL="36900" indent="0" fontAlgn="base">
              <a:buNone/>
            </a:pPr>
            <a:r>
              <a:rPr lang="pl-PL" b="1" i="1" dirty="0">
                <a:effectLst/>
              </a:rPr>
              <a:t>Wybiegłem z lasu. Spojrzałem w kierunku łodzi. Miałem szczęście. Łódź była nienaruszona. Podbiegłem do niej i zacząłem spychać ją na wodę. W międzyczasie zerknąłem w kierunku wulkanu. Teraz gdy drzewa nie przesłaniały mi całego widoku, ujrzałem wielką dymiącą  górę, wyrzucającą z siebie kamienie, głazy i ogromne ilości czarnego pyłu. Stanąłem jak wryty, gdyż nigdy wcześniej nie widziałem wypływającej z wulkanu lawy. Była czarno, szara, a gdzieniegdzie aż czerwona od żaru. Kiedy dotarła do pierwszych drzew, te od razu zapalały się wzbudzając kolejne pożary…</a:t>
            </a:r>
            <a:endParaRPr lang="pl-PL" b="1" dirty="0">
              <a:effectLst/>
            </a:endParaRPr>
          </a:p>
          <a:p>
            <a:endParaRPr lang="pl-PL" dirty="0"/>
          </a:p>
        </p:txBody>
      </p:sp>
      <p:pic>
        <p:nvPicPr>
          <p:cNvPr id="4" name="Obraz 3" descr="Wstrząsy i chmura popiołu wysoka na półtora kilometra. Erupcja wulkanu w  Ekwadorze - Polsat News"/>
          <p:cNvPicPr/>
          <p:nvPr/>
        </p:nvPicPr>
        <p:blipFill>
          <a:blip r:embed="rId2" cstate="print"/>
          <a:srcRect/>
          <a:stretch>
            <a:fillRect/>
          </a:stretch>
        </p:blipFill>
        <p:spPr bwMode="auto">
          <a:xfrm>
            <a:off x="3020786" y="4261758"/>
            <a:ext cx="5441224" cy="2476182"/>
          </a:xfrm>
          <a:prstGeom prst="rect">
            <a:avLst/>
          </a:prstGeom>
          <a:noFill/>
          <a:ln w="9525">
            <a:noFill/>
            <a:miter lim="800000"/>
            <a:headEnd/>
            <a:tailEnd/>
          </a:ln>
        </p:spPr>
      </p:pic>
    </p:spTree>
    <p:extLst>
      <p:ext uri="{BB962C8B-B14F-4D97-AF65-F5344CB8AC3E}">
        <p14:creationId xmlns="" xmlns:p14="http://schemas.microsoft.com/office/powerpoint/2010/main" val="14841226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fontScale="70000" lnSpcReduction="20000"/>
          </a:bodyPr>
          <a:lstStyle/>
          <a:p>
            <a:pPr marL="36900" indent="0" fontAlgn="base">
              <a:buNone/>
            </a:pPr>
            <a:r>
              <a:rPr lang="pl-PL" sz="2400" b="1" dirty="0">
                <a:effectLst/>
              </a:rPr>
              <a:t>Nagle Barnaba przerwał swoją opowieść. Króliczek </a:t>
            </a:r>
            <a:r>
              <a:rPr lang="pl-PL" sz="2400" b="1" dirty="0" err="1">
                <a:effectLst/>
              </a:rPr>
              <a:t>Kicuś</a:t>
            </a:r>
            <a:r>
              <a:rPr lang="pl-PL" sz="2400" b="1" dirty="0">
                <a:effectLst/>
              </a:rPr>
              <a:t> i wiewióreczka </a:t>
            </a:r>
            <a:r>
              <a:rPr lang="pl-PL" sz="2400" b="1" dirty="0" err="1">
                <a:effectLst/>
              </a:rPr>
              <a:t>Puszysia</a:t>
            </a:r>
            <a:r>
              <a:rPr lang="pl-PL" sz="2400" b="1" dirty="0">
                <a:effectLst/>
              </a:rPr>
              <a:t>, zdziwieni zaczęli wiercić się w miejscu. Zastanawiali się zapewne, dlaczego krasnoludek przerwał opowieść w samym jej środku i to w dodatku w najciekawszym jej punkcie. Nigdy wcześniej nie urywał swoich opowiadań tak znienacka. „Czyżby coś się stało?” – zastanawiała się </a:t>
            </a:r>
            <a:r>
              <a:rPr lang="pl-PL" sz="2400" b="1" dirty="0" err="1">
                <a:effectLst/>
              </a:rPr>
              <a:t>Puszysia</a:t>
            </a:r>
            <a:r>
              <a:rPr lang="pl-PL" sz="2400" b="1" dirty="0">
                <a:effectLst/>
              </a:rPr>
              <a:t>.</a:t>
            </a:r>
          </a:p>
          <a:p>
            <a:pPr marL="36900" indent="0" fontAlgn="base">
              <a:buNone/>
            </a:pPr>
            <a:r>
              <a:rPr lang="pl-PL" sz="2400" b="1" dirty="0">
                <a:effectLst/>
              </a:rPr>
              <a:t>Tym czasem Barnaba przerwawszy opowieść, zerwał się ze swojego krzesła i podbiegł do wróbelka Pióreczko. Kiedy </a:t>
            </a:r>
            <a:r>
              <a:rPr lang="pl-PL" sz="2400" b="1" dirty="0" err="1">
                <a:effectLst/>
              </a:rPr>
              <a:t>Kicuś</a:t>
            </a:r>
            <a:r>
              <a:rPr lang="pl-PL" sz="2400" b="1" dirty="0">
                <a:effectLst/>
              </a:rPr>
              <a:t> zerknął w jego kierunku zrozumiał, co stało się przyczyną przerwania opowieści. Otóż wróbelek siedział w fotelu i cały się trząsł jakby miał gorączkę i było mu bardzo zimno. Jego dziobek drżał cały wydając dziwne dźwięki. Na twarzy Pióreczka malowało się przerażenie.</a:t>
            </a:r>
          </a:p>
          <a:p>
            <a:pPr marL="36900" indent="0" fontAlgn="base">
              <a:buNone/>
            </a:pPr>
            <a:r>
              <a:rPr lang="pl-PL" sz="2400" b="1" dirty="0">
                <a:effectLst/>
              </a:rPr>
              <a:t>W jednej chwili przy trzęsącym się zwierzątku pochylili się trzej jego najwięksi przyjaciele. Każdy z nich miał zmartwioną minę i każdy z nich próbował jakoś pocieszyć i uspokoić wróbelka. W końcu drżenie odrobinę ustało, a sam Pióreczko zaczął dochodzić do siebie. Jednak na jego twarzy nadal widoczny był strach.</a:t>
            </a:r>
          </a:p>
          <a:p>
            <a:pPr marL="36900" indent="0" fontAlgn="base">
              <a:buNone/>
            </a:pPr>
            <a:r>
              <a:rPr lang="pl-PL" sz="2400" b="1" dirty="0">
                <a:effectLst/>
              </a:rPr>
              <a:t>– Co się stało? – Zapytał krasnoludek.</a:t>
            </a:r>
          </a:p>
          <a:p>
            <a:pPr marL="36900" indent="0" fontAlgn="base">
              <a:buNone/>
            </a:pPr>
            <a:r>
              <a:rPr lang="pl-PL" sz="2400" b="1" dirty="0">
                <a:effectLst/>
              </a:rPr>
              <a:t>– Wyglądałeś, jakbyś zobaczył coś strasznego. – powiedział </a:t>
            </a:r>
            <a:r>
              <a:rPr lang="pl-PL" sz="2400" b="1" dirty="0" err="1">
                <a:effectLst/>
              </a:rPr>
              <a:t>Kicuś</a:t>
            </a:r>
            <a:r>
              <a:rPr lang="pl-PL" sz="2400" b="1" dirty="0">
                <a:effectLst/>
              </a:rPr>
              <a:t>.</a:t>
            </a:r>
          </a:p>
          <a:p>
            <a:pPr marL="36900" indent="0" fontAlgn="base">
              <a:buNone/>
            </a:pPr>
            <a:r>
              <a:rPr lang="pl-PL" sz="2400" b="1" dirty="0">
                <a:effectLst/>
              </a:rPr>
              <a:t>– Albo jakbyś był chory. – dodała </a:t>
            </a:r>
            <a:r>
              <a:rPr lang="pl-PL" sz="2400" b="1" dirty="0" err="1">
                <a:effectLst/>
              </a:rPr>
              <a:t>Puszysia</a:t>
            </a:r>
            <a:r>
              <a:rPr lang="pl-PL" sz="2400" b="1" dirty="0">
                <a:effectLst/>
              </a:rPr>
              <a:t>.</a:t>
            </a:r>
          </a:p>
          <a:p>
            <a:pPr marL="36900" indent="0" fontAlgn="base">
              <a:buNone/>
            </a:pPr>
            <a:r>
              <a:rPr lang="pl-PL" sz="2400" b="1" dirty="0">
                <a:effectLst/>
              </a:rPr>
              <a:t>– Pamiętacie, sen o którym wam dzisiaj opowiadałem? Ten, który śnił mi się w nocy i sprawił, że się obudziłem z krzykiem?</a:t>
            </a:r>
          </a:p>
          <a:p>
            <a:endParaRPr lang="pl-PL" dirty="0"/>
          </a:p>
        </p:txBody>
      </p:sp>
    </p:spTree>
    <p:extLst>
      <p:ext uri="{BB962C8B-B14F-4D97-AF65-F5344CB8AC3E}">
        <p14:creationId xmlns="" xmlns:p14="http://schemas.microsoft.com/office/powerpoint/2010/main" val="35535333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a:bodyPr>
          <a:lstStyle/>
          <a:p>
            <a:pPr marL="36900" indent="0" fontAlgn="base">
              <a:buNone/>
            </a:pPr>
            <a:r>
              <a:rPr lang="pl-PL" b="1" i="1" dirty="0">
                <a:effectLst/>
              </a:rPr>
              <a:t>Otóż rano nie pamiętałem o nim. Jednak podczas twojej opowieści Barnabo, przypomniałem go sobie i to ze wszystkimi, nawet najdrobniejszymi szczegółami. Śniło mi się, że jestem… Że jestem  wulkanem.  Tak wulkanem. Byłem wulkanem, który od setek lat był nieaktywny i wszyscy uważali mnie za wulkan wygasły. Nawet wioski zaczęto budować u mego podnóża. Całe moje zbocza porosły bujnym </a:t>
            </a:r>
            <a:r>
              <a:rPr lang="pl-PL" b="1" i="1" dirty="0" err="1" smtClean="0">
                <a:effectLst/>
              </a:rPr>
              <a:t>lasem,w</a:t>
            </a:r>
            <a:r>
              <a:rPr lang="pl-PL" b="1" i="1" dirty="0" smtClean="0">
                <a:effectLst/>
              </a:rPr>
              <a:t> </a:t>
            </a:r>
            <a:r>
              <a:rPr lang="pl-PL" b="1" i="1" dirty="0">
                <a:effectLst/>
              </a:rPr>
              <a:t>którym zamieszkiwały wspaniałe zwierzęta. Cieszyłem się, że jestem dla nich schronieniem i nie chciałem robić im krzywdy.</a:t>
            </a:r>
            <a:endParaRPr lang="pl-PL" b="1" dirty="0">
              <a:effectLst/>
            </a:endParaRPr>
          </a:p>
          <a:p>
            <a:pPr marL="36900" indent="0">
              <a:buNone/>
            </a:pPr>
            <a:r>
              <a:rPr lang="pl-PL" b="1" i="1" dirty="0">
                <a:effectLst/>
              </a:rPr>
              <a:t>Było dla mnie wielkim zdziwieniem, gdy pewnego dnia poczułem jakieś dziwne bulgotanie gdzieś wewnątrz mnie. To gorąca lawa, zaczynała bulgotać. Z rosnącym zaniepokojeniem obserwowałem jak z dnia na dzień podnosi się jej poziom, oraz jak </a:t>
            </a:r>
            <a:r>
              <a:rPr lang="pl-PL" b="1" i="1" dirty="0" err="1">
                <a:effectLst/>
              </a:rPr>
              <a:t>bardo</a:t>
            </a:r>
            <a:r>
              <a:rPr lang="pl-PL" b="1" i="1" dirty="0">
                <a:effectLst/>
              </a:rPr>
              <a:t> podnosi się temperatura wewnątrz mnie. Starałem się jakoś tę lawę zatrzymać, jednak żadne moje działanie nie przynosiło rezultatów. W końcu z mojego wierzchołka zaczął wydobywać się siwy dym.  Widząc to, wszystkie zwierzęta zamieszkujące porastający mnie las, uciekły. Nawet ludzie, spakowali dobytek i opuścili swoje chaty, które z takim trudem zbudowali. Wkrótce wypłoszyłem wszystkie żywe istoty z okolicy.</a:t>
            </a:r>
            <a:endParaRPr lang="pl-PL" b="1" dirty="0">
              <a:effectLst/>
            </a:endParaRPr>
          </a:p>
          <a:p>
            <a:endParaRPr lang="pl-PL" dirty="0"/>
          </a:p>
        </p:txBody>
      </p:sp>
      <p:pic>
        <p:nvPicPr>
          <p:cNvPr id="4" name="Obraz 3" descr="Wulkany - im większa cisza, tym silniejsza erupcja - Nowe technologie w  INTERIA.PL"/>
          <p:cNvPicPr/>
          <p:nvPr/>
        </p:nvPicPr>
        <p:blipFill>
          <a:blip r:embed="rId2" cstate="print"/>
          <a:srcRect/>
          <a:stretch>
            <a:fillRect/>
          </a:stretch>
        </p:blipFill>
        <p:spPr bwMode="auto">
          <a:xfrm>
            <a:off x="3869871" y="4822032"/>
            <a:ext cx="3690258" cy="1938337"/>
          </a:xfrm>
          <a:prstGeom prst="rect">
            <a:avLst/>
          </a:prstGeom>
          <a:noFill/>
          <a:ln w="9525">
            <a:noFill/>
            <a:miter lim="800000"/>
            <a:headEnd/>
            <a:tailEnd/>
          </a:ln>
        </p:spPr>
      </p:pic>
    </p:spTree>
    <p:extLst>
      <p:ext uri="{BB962C8B-B14F-4D97-AF65-F5344CB8AC3E}">
        <p14:creationId xmlns="" xmlns:p14="http://schemas.microsoft.com/office/powerpoint/2010/main" val="2865342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fontAlgn="base">
              <a:buNone/>
            </a:pPr>
            <a:r>
              <a:rPr lang="pl-PL" b="1" i="1" dirty="0">
                <a:effectLst/>
              </a:rPr>
              <a:t>Byłem bardzo smutny i przerażony. Byłem tak zły na siebie, że w końcu nie wytrzymałem naporu lawy i wybuchnąłem.</a:t>
            </a:r>
            <a:endParaRPr lang="pl-PL" b="1" dirty="0">
              <a:effectLst/>
            </a:endParaRPr>
          </a:p>
          <a:p>
            <a:pPr marL="36900" indent="0">
              <a:buNone/>
            </a:pPr>
            <a:r>
              <a:rPr lang="pl-PL" b="1" i="1" dirty="0">
                <a:effectLst/>
              </a:rPr>
              <a:t>To co się działo potem było po prostu straszne. Z mojego wnętrza wylatywały głazy i kamienie, które spadając na ziemię łamały drzewa i niszczyły wszystko na swojej drodze. A w końcu zaczęła ze mnie wystrzeliwać i wypływać rozżarzona </a:t>
            </a:r>
            <a:r>
              <a:rPr lang="pl-PL" b="1" i="1" dirty="0" smtClean="0">
                <a:effectLst/>
              </a:rPr>
              <a:t>lawa. Wszystko </a:t>
            </a:r>
            <a:r>
              <a:rPr lang="pl-PL" b="1" i="1" dirty="0">
                <a:effectLst/>
              </a:rPr>
              <a:t>było tak jak w twojej opowieści Barnabo. Było mi tak żal tych płonących drzew, które paliły się z mojego powodu. To lawa, która ze mnie wypływała, sprawiła, że się zapalały i przestawały istnieć. </a:t>
            </a:r>
            <a:r>
              <a:rPr lang="pl-PL" b="1" i="1" dirty="0" smtClean="0">
                <a:effectLst/>
              </a:rPr>
              <a:t>To </a:t>
            </a:r>
            <a:r>
              <a:rPr lang="pl-PL" b="1" i="1" dirty="0">
                <a:effectLst/>
              </a:rPr>
              <a:t>było straszne. właśnie wtedy się obudziłem z krzykiem. Teraz pamiętam, swoją mamę która przyleciał mnie pocieszyć. To było okropne uczucie…</a:t>
            </a:r>
            <a:endParaRPr lang="pl-PL" b="1" dirty="0">
              <a:effectLst/>
            </a:endParaRPr>
          </a:p>
          <a:p>
            <a:endParaRPr lang="pl-PL" dirty="0"/>
          </a:p>
        </p:txBody>
      </p:sp>
      <p:pic>
        <p:nvPicPr>
          <p:cNvPr id="4" name="Obraz 3" descr="Wulkan Etna znów aktywny. Pluje lawą i wyrzuca kłęby trujących gazów - WP  Turystyka"/>
          <p:cNvPicPr/>
          <p:nvPr/>
        </p:nvPicPr>
        <p:blipFill>
          <a:blip r:embed="rId2" cstate="print"/>
          <a:srcRect/>
          <a:stretch>
            <a:fillRect/>
          </a:stretch>
        </p:blipFill>
        <p:spPr bwMode="auto">
          <a:xfrm>
            <a:off x="3690257" y="3943351"/>
            <a:ext cx="4110718" cy="2277836"/>
          </a:xfrm>
          <a:prstGeom prst="rect">
            <a:avLst/>
          </a:prstGeom>
          <a:noFill/>
          <a:ln w="9525">
            <a:noFill/>
            <a:miter lim="800000"/>
            <a:headEnd/>
            <a:tailEnd/>
          </a:ln>
        </p:spPr>
      </p:pic>
    </p:spTree>
    <p:extLst>
      <p:ext uri="{BB962C8B-B14F-4D97-AF65-F5344CB8AC3E}">
        <p14:creationId xmlns="" xmlns:p14="http://schemas.microsoft.com/office/powerpoint/2010/main" val="30038268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fontScale="85000" lnSpcReduction="20000"/>
          </a:bodyPr>
          <a:lstStyle/>
          <a:p>
            <a:pPr marL="36900" indent="0" fontAlgn="base">
              <a:buNone/>
            </a:pPr>
            <a:r>
              <a:rPr lang="pl-PL" b="1" dirty="0">
                <a:effectLst/>
              </a:rPr>
              <a:t>Przyjaciele wróbelka słuchali opowieści o śnie w głębokim skupieniu. W końcu Barnaba chwycił Pióreczka w swoje ramiona i rzekł:</a:t>
            </a:r>
          </a:p>
          <a:p>
            <a:pPr marL="36900" indent="0" fontAlgn="base">
              <a:buNone/>
            </a:pPr>
            <a:r>
              <a:rPr lang="pl-PL" b="1" dirty="0">
                <a:effectLst/>
              </a:rPr>
              <a:t>– Mój drogi, bycie wulkanem nie jest takie straszne, jak mogło ci się wydawać. Jak sam powiedziałeś, wypuszczając dym ze swojego wnętrza, ostrzegłeś zarówno zwierzęta jak i ludzi, którzy zdążyli uciec zanim nastąpił wybuch. Czy to prawda?</a:t>
            </a:r>
          </a:p>
          <a:p>
            <a:pPr marL="36900" indent="0" fontAlgn="base">
              <a:buNone/>
            </a:pPr>
            <a:r>
              <a:rPr lang="pl-PL" b="1" dirty="0">
                <a:effectLst/>
              </a:rPr>
              <a:t>– No tak. Ale te drzewa. One wszystkie spłonęły. – powiedział Pióreczko, skupiając się na słowach krasnoludka.</a:t>
            </a:r>
          </a:p>
          <a:p>
            <a:pPr marL="36900" indent="0" fontAlgn="base">
              <a:buNone/>
            </a:pPr>
            <a:r>
              <a:rPr lang="pl-PL" b="1" dirty="0">
                <a:effectLst/>
              </a:rPr>
              <a:t>– Masz rację. Drzewa rzeczywiście spłonęły. A zastanawiałeś się dlaczego tak bujny las porastał twoje zbocza?</a:t>
            </a:r>
          </a:p>
          <a:p>
            <a:pPr marL="36900" indent="0" fontAlgn="base">
              <a:buNone/>
            </a:pPr>
            <a:r>
              <a:rPr lang="pl-PL" b="1" dirty="0" smtClean="0">
                <a:effectLst/>
              </a:rPr>
              <a:t>– Nigdy się nad tym nie zastanawiałem. Dlaczego?</a:t>
            </a:r>
          </a:p>
          <a:p>
            <a:pPr marL="36900" indent="0" fontAlgn="base">
              <a:buNone/>
            </a:pPr>
            <a:r>
              <a:rPr lang="pl-PL" b="1" dirty="0">
                <a:effectLst/>
              </a:rPr>
              <a:t>– Wypływająca z wulkanu lawa, po zastygnięciu, tworzy niezwykle żyzną glebę na której bardzo dobrze czują się rośliny. To właśnie na lawie, która wypłynęła z twojego wnętrza tak dobrze czuły się porastające twoje zbocza lasy i krzaki. To dzięki niej rosły tak szybko i były tak zielone i tak gęste. Teraz owszem, spłonęły. Jednak już za kilka lat zbocze wulkanu znów porośnie bujną roślinnością, jeszcze wspanialszą i bardziej zieloną niż dotychczas. A więc nie musisz się martwić. To naprawdę nie była twoja wina. Wybuchy wulkanów zdarzały się, zdarzają się i będą się zdarzały. Nie należy się ich bać. Są one częścią natury i należy traktować je jak coś naturalnego. Ludzie boja się wulkanów dlatego, że nie potrafią zapanować nad nimi. Nie potrafią nimi sterować i nie potrafią przewidywać, kiedy wulkan wybuchnie. Ich lęk bierze się z niewiadomej. Podobnie było zapewne z twoim strachem, prawda?</a:t>
            </a:r>
          </a:p>
          <a:p>
            <a:pPr fontAlgn="base"/>
            <a:endParaRPr lang="pl-PL" dirty="0" smtClean="0">
              <a:effectLst/>
            </a:endParaRPr>
          </a:p>
          <a:p>
            <a:endParaRPr lang="pl-PL" dirty="0"/>
          </a:p>
        </p:txBody>
      </p:sp>
    </p:spTree>
    <p:extLst>
      <p:ext uri="{BB962C8B-B14F-4D97-AF65-F5344CB8AC3E}">
        <p14:creationId xmlns="" xmlns:p14="http://schemas.microsoft.com/office/powerpoint/2010/main" val="12340401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a:bodyPr>
          <a:lstStyle/>
          <a:p>
            <a:pPr marL="36900" indent="0" fontAlgn="base">
              <a:buNone/>
            </a:pPr>
            <a:r>
              <a:rPr lang="pl-PL" b="1" dirty="0">
                <a:effectLst/>
              </a:rPr>
              <a:t>– Myślę, że tak. Teraz, kiedy mi to wszystko wytłumaczyłeś, przestałem się bać. Dziękuję ci Barnabo. – to powiedziawszy wróbelek mocno wtulił się skrzydłami w ramiona krasnoludka.</a:t>
            </a:r>
          </a:p>
          <a:p>
            <a:pPr marL="36900" indent="0" fontAlgn="base">
              <a:buNone/>
            </a:pPr>
            <a:r>
              <a:rPr lang="pl-PL" b="1" dirty="0">
                <a:effectLst/>
              </a:rPr>
              <a:t>Kiedy uścisk lekko zelżał, Barnaba zwrócił się do wszystkich, tymi słowami:</a:t>
            </a:r>
          </a:p>
          <a:p>
            <a:pPr marL="36900" indent="0" fontAlgn="base">
              <a:buNone/>
            </a:pPr>
            <a:r>
              <a:rPr lang="pl-PL" b="1" dirty="0">
                <a:effectLst/>
              </a:rPr>
              <a:t>– Wulkany naprawdę nie są straszne. To dzięki nim powstają nowe wyspy na oceanach, to dzięki nim gleba wokół wulkanów jest tak żyzna. Jest nawet teoria, że to właśnie dzięki wulkanom powstało na Ziemi życie.</a:t>
            </a:r>
          </a:p>
          <a:p>
            <a:pPr marL="36900" indent="0" fontAlgn="base">
              <a:buNone/>
            </a:pPr>
            <a:r>
              <a:rPr lang="pl-PL" b="1" dirty="0">
                <a:effectLst/>
              </a:rPr>
              <a:t>Słuchając tych informacji, zwierzątka, zaczęły zupełnie inaczej myśleć o wulkanach. Żadne z nich już się nie bało wulkanów. Stały się dla nich ciekawym zjawiskiem, a przestały być postrachem.</a:t>
            </a:r>
          </a:p>
          <a:p>
            <a:pPr marL="36900" indent="0" fontAlgn="base">
              <a:buNone/>
            </a:pPr>
            <a:r>
              <a:rPr lang="pl-PL" b="1" dirty="0">
                <a:effectLst/>
              </a:rPr>
              <a:t>– A co z twoim tatą, Barnabo? – zapytał Pióreczko. – Nie dokończyłeś nam swojej opowieści.</a:t>
            </a:r>
          </a:p>
          <a:p>
            <a:pPr marL="36900" indent="0" fontAlgn="base">
              <a:buNone/>
            </a:pPr>
            <a:r>
              <a:rPr lang="pl-PL" b="1" dirty="0">
                <a:effectLst/>
              </a:rPr>
              <a:t>– Masz rację. Zaraz ją dokończę:</a:t>
            </a:r>
          </a:p>
          <a:p>
            <a:endParaRPr lang="pl-PL" dirty="0"/>
          </a:p>
        </p:txBody>
      </p:sp>
    </p:spTree>
    <p:extLst>
      <p:ext uri="{BB962C8B-B14F-4D97-AF65-F5344CB8AC3E}">
        <p14:creationId xmlns="" xmlns:p14="http://schemas.microsoft.com/office/powerpoint/2010/main" val="26007330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2"/>
            <a:ext cx="10353762" cy="4158342"/>
          </a:xfrm>
        </p:spPr>
        <p:txBody>
          <a:bodyPr>
            <a:normAutofit lnSpcReduction="10000"/>
          </a:bodyPr>
          <a:lstStyle/>
          <a:p>
            <a:pPr marL="36900" indent="0" fontAlgn="base">
              <a:buNone/>
            </a:pPr>
            <a:r>
              <a:rPr lang="pl-PL" b="1" i="1" dirty="0">
                <a:effectLst/>
              </a:rPr>
              <a:t>Nie miałem zbyt dużo czasu na to, aby podziwiać wybuch wulkanu. Moja łódź była już na wodzie, więc wskoczyłem do niej i szybko zacząłem oddalać się od lądu. Z daleka słyszałem odgłosy kolejnych wybuchów i widziałem wyrzucane z  wulkanu popioły. Nie miałem jednak czasu, ani ochoty obserwować całego tego zdarzenia. Wiele lat później jeden z marynarzy opowiadał mi, że w wyniku tego wybuchu wyspa powiększyła się i jest teraz jeszcze wspanialsza i piękniejsza.</a:t>
            </a:r>
            <a:endParaRPr lang="pl-PL" b="1" dirty="0">
              <a:effectLst/>
            </a:endParaRPr>
          </a:p>
          <a:p>
            <a:pPr marL="36900" indent="0" fontAlgn="base">
              <a:buNone/>
            </a:pPr>
            <a:r>
              <a:rPr lang="pl-PL" b="1" i="1" dirty="0">
                <a:effectLst/>
              </a:rPr>
              <a:t>Pięć dni później byłem z powrotem w królestwie krasnoludków. Mój tata nie czół się dobrze, jednak nadal żył. Znachor przygotował specjalny napar z „ziela szybkiego ozdrowienia” i podał go mojemu tacie. Następnego dnia tata był zdrów. Znowu mogliśmy wybrać się na wspólną przechadzkę po okolicy i jak dawniej rozmawiać o otaczającym nas świecie i jego tajemnicach. Często opowiadałem mu o wyspie i wybuchu wulkanu, a on odpowiadał, że również chciałby to kiedyś zobaczyć.</a:t>
            </a:r>
            <a:endParaRPr lang="pl-PL" b="1" dirty="0">
              <a:effectLst/>
            </a:endParaRPr>
          </a:p>
          <a:p>
            <a:pPr marL="36900" indent="0" fontAlgn="base">
              <a:buNone/>
            </a:pPr>
            <a:r>
              <a:rPr lang="pl-PL" b="1" dirty="0">
                <a:effectLst/>
              </a:rPr>
              <a:t>Tak zakończyła się opowieść krasnala. Zwierzątka podziękowały mu za cudowne chwile spędzone podczas słuchania opowieści, uściskały go i pożegnały się z nim. Chwilę potem każde z nich było w drodze do swojego domku. Kto wie jakie sny przyjdą do nich tej nocy?</a:t>
            </a:r>
          </a:p>
          <a:p>
            <a:endParaRPr lang="pl-PL" dirty="0"/>
          </a:p>
        </p:txBody>
      </p:sp>
      <p:pic>
        <p:nvPicPr>
          <p:cNvPr id="4" name="Obraz 3" descr="Gdzie podziały sie krasnale? Najdziwniejsze figurki ogrodowe [ZDJĘCIA] |  Wszystkie treści | DW | 19.07.2013"/>
          <p:cNvPicPr/>
          <p:nvPr/>
        </p:nvPicPr>
        <p:blipFill>
          <a:blip r:embed="rId2" cstate="print"/>
          <a:srcRect/>
          <a:stretch>
            <a:fillRect/>
          </a:stretch>
        </p:blipFill>
        <p:spPr bwMode="auto">
          <a:xfrm>
            <a:off x="3584120" y="4694464"/>
            <a:ext cx="4694583" cy="1964054"/>
          </a:xfrm>
          <a:prstGeom prst="rect">
            <a:avLst/>
          </a:prstGeom>
          <a:noFill/>
          <a:ln w="9525">
            <a:noFill/>
            <a:miter lim="800000"/>
            <a:headEnd/>
            <a:tailEnd/>
          </a:ln>
        </p:spPr>
      </p:pic>
    </p:spTree>
    <p:extLst>
      <p:ext uri="{BB962C8B-B14F-4D97-AF65-F5344CB8AC3E}">
        <p14:creationId xmlns="" xmlns:p14="http://schemas.microsoft.com/office/powerpoint/2010/main" val="28406127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FF0000"/>
                </a:solidFill>
                <a:latin typeface="Arial Rounded MT Bold" panose="020F0704030504030204" pitchFamily="34" charset="0"/>
              </a:rPr>
              <a:t>Przekrój Ziemi</a:t>
            </a:r>
            <a:endParaRPr lang="pl-PL" b="1" dirty="0">
              <a:solidFill>
                <a:srgbClr val="FF0000"/>
              </a:solidFill>
              <a:latin typeface="Arial Rounded MT Bold" panose="020F0704030504030204" pitchFamily="34" charset="0"/>
            </a:endParaRPr>
          </a:p>
        </p:txBody>
      </p:sp>
      <p:sp>
        <p:nvSpPr>
          <p:cNvPr id="3" name="Symbol zastępczy zawartości 2"/>
          <p:cNvSpPr>
            <a:spLocks noGrp="1"/>
          </p:cNvSpPr>
          <p:nvPr>
            <p:ph idx="1"/>
          </p:nvPr>
        </p:nvSpPr>
        <p:spPr/>
        <p:txBody>
          <a:bodyPr/>
          <a:lstStyle/>
          <a:p>
            <a:pPr marL="36900" indent="0">
              <a:buNone/>
            </a:pPr>
            <a:r>
              <a:rPr lang="pl-PL" b="1" dirty="0">
                <a:effectLst/>
              </a:rPr>
              <a:t>Ziemia jest okrągła, ma skorupę (trochę jak jajko, tylko że popękaną ), pod którą znajduje się magma (stop różnych minerałów – w uproszczeniu: kamieni, gazów i pary wodnej). W samym środku Ziemi znajduje się jądro (coś jak żółtko w jajku).  Kamienie (skały) mogą się stopić, gdy temperatura jest bardzo wysoka, a magma (czyli stop) jest płynna jak budyń, jest też gorąca i znajdują się w niej gazy (trochę jak bąbelki w wodzie mineralnej). To wszystko sprawia, że gdy w skorupie Ziemi pojawi się szczelina,  magma chce się wydostać na powierzchnię i właśnie takie miejsce nazywamy wulkanem.</a:t>
            </a:r>
          </a:p>
          <a:p>
            <a:endParaRPr lang="pl-PL" dirty="0"/>
          </a:p>
        </p:txBody>
      </p:sp>
      <p:pic>
        <p:nvPicPr>
          <p:cNvPr id="4" name="Obraz 3" descr="Na czarnym tle kula ziemska. Widoczne wody w kolorze granatowym i warstwa chmur. Wycięty duży fragment kuli. Wewnątrz widać 3 warstwy i świecący środek. Kolory warstw pomarańczowe. Najciemniejsza na zewnątrz. Bliżej środka jaśniejsze. Wewnątrz wycinka najjaśniejszym kolorem zaznaczono jądro Ziemi."/>
          <p:cNvPicPr/>
          <p:nvPr/>
        </p:nvPicPr>
        <p:blipFill>
          <a:blip r:embed="rId2" cstate="print"/>
          <a:srcRect/>
          <a:stretch>
            <a:fillRect/>
          </a:stretch>
        </p:blipFill>
        <p:spPr bwMode="auto">
          <a:xfrm>
            <a:off x="3627239" y="4204608"/>
            <a:ext cx="4926874" cy="2349545"/>
          </a:xfrm>
          <a:prstGeom prst="rect">
            <a:avLst/>
          </a:prstGeom>
          <a:noFill/>
          <a:ln w="9525">
            <a:noFill/>
            <a:miter lim="800000"/>
            <a:headEnd/>
            <a:tailEnd/>
          </a:ln>
        </p:spPr>
      </p:pic>
    </p:spTree>
    <p:extLst>
      <p:ext uri="{BB962C8B-B14F-4D97-AF65-F5344CB8AC3E}">
        <p14:creationId xmlns="" xmlns:p14="http://schemas.microsoft.com/office/powerpoint/2010/main" val="7529997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FF0000"/>
                </a:solidFill>
              </a:rPr>
              <a:t>Zapamiętaj!!!</a:t>
            </a:r>
            <a:endParaRPr lang="pl-PL" b="1" dirty="0">
              <a:solidFill>
                <a:srgbClr val="FF0000"/>
              </a:solidFill>
            </a:endParaRPr>
          </a:p>
        </p:txBody>
      </p:sp>
      <p:sp>
        <p:nvSpPr>
          <p:cNvPr id="3" name="Symbol zastępczy zawartości 2"/>
          <p:cNvSpPr>
            <a:spLocks noGrp="1"/>
          </p:cNvSpPr>
          <p:nvPr>
            <p:ph idx="1"/>
          </p:nvPr>
        </p:nvSpPr>
        <p:spPr/>
        <p:txBody>
          <a:bodyPr/>
          <a:lstStyle/>
          <a:p>
            <a:pPr marL="36900" indent="0">
              <a:buNone/>
            </a:pPr>
            <a:r>
              <a:rPr lang="pl-PL" sz="3600" b="1" dirty="0" smtClean="0">
                <a:solidFill>
                  <a:srgbClr val="FF0000"/>
                </a:solidFill>
                <a:effectLst/>
              </a:rPr>
              <a:t>Wulkan </a:t>
            </a:r>
            <a:r>
              <a:rPr lang="pl-PL" sz="3600" b="1" dirty="0">
                <a:solidFill>
                  <a:srgbClr val="FF0000"/>
                </a:solidFill>
                <a:effectLst/>
              </a:rPr>
              <a:t>to takie miejsce na powierzchni Ziemi, z którego wydobywa się lawa oraz rozmaite gazy .</a:t>
            </a:r>
          </a:p>
          <a:p>
            <a:endParaRPr lang="pl-PL" b="1" dirty="0"/>
          </a:p>
        </p:txBody>
      </p:sp>
      <p:pic>
        <p:nvPicPr>
          <p:cNvPr id="4" name="Obraz 3" descr="Rysować: wybuchać wulkan ilustracji. Ilustracja złożonej z popi - 68635131"/>
          <p:cNvPicPr/>
          <p:nvPr/>
        </p:nvPicPr>
        <p:blipFill>
          <a:blip r:embed="rId2" cstate="print"/>
          <a:srcRect/>
          <a:stretch>
            <a:fillRect/>
          </a:stretch>
        </p:blipFill>
        <p:spPr bwMode="auto">
          <a:xfrm>
            <a:off x="3210316" y="3184071"/>
            <a:ext cx="5760720" cy="3461657"/>
          </a:xfrm>
          <a:prstGeom prst="rect">
            <a:avLst/>
          </a:prstGeom>
          <a:noFill/>
          <a:ln w="9525">
            <a:noFill/>
            <a:miter lim="800000"/>
            <a:headEnd/>
            <a:tailEnd/>
          </a:ln>
        </p:spPr>
      </p:pic>
    </p:spTree>
    <p:extLst>
      <p:ext uri="{BB962C8B-B14F-4D97-AF65-F5344CB8AC3E}">
        <p14:creationId xmlns="" xmlns:p14="http://schemas.microsoft.com/office/powerpoint/2010/main" val="2824622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descr="Wulkan (mitologia) – Wikipedia, wolna encyklopedia"/>
          <p:cNvPicPr/>
          <p:nvPr/>
        </p:nvPicPr>
        <p:blipFill>
          <a:blip r:embed="rId2" cstate="print"/>
          <a:srcRect/>
          <a:stretch>
            <a:fillRect/>
          </a:stretch>
        </p:blipFill>
        <p:spPr bwMode="auto">
          <a:xfrm>
            <a:off x="8425542" y="449035"/>
            <a:ext cx="3359331" cy="6033407"/>
          </a:xfrm>
          <a:prstGeom prst="rect">
            <a:avLst/>
          </a:prstGeom>
          <a:noFill/>
          <a:ln w="9525">
            <a:noFill/>
            <a:miter lim="800000"/>
            <a:headEnd/>
            <a:tailEnd/>
          </a:ln>
        </p:spPr>
      </p:pic>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sz="2800" b="1" dirty="0">
                <a:solidFill>
                  <a:schemeClr val="tx1"/>
                </a:solidFill>
                <a:effectLst/>
              </a:rPr>
              <a:t>Nazwa </a:t>
            </a:r>
            <a:r>
              <a:rPr lang="pl-PL" sz="2800" b="1" i="1" u="sng" dirty="0">
                <a:solidFill>
                  <a:schemeClr val="tx1"/>
                </a:solidFill>
                <a:effectLst/>
              </a:rPr>
              <a:t>wulkan </a:t>
            </a:r>
            <a:r>
              <a:rPr lang="pl-PL" sz="2800" b="1" dirty="0">
                <a:solidFill>
                  <a:schemeClr val="tx1"/>
                </a:solidFill>
                <a:effectLst/>
              </a:rPr>
              <a:t>pochodzi od imienia rzymskiego boga ognia </a:t>
            </a:r>
            <a:r>
              <a:rPr lang="pl-PL" sz="2800" b="1" dirty="0" err="1">
                <a:solidFill>
                  <a:schemeClr val="tx1"/>
                </a:solidFill>
                <a:effectLst/>
              </a:rPr>
              <a:t>Vulcanusa</a:t>
            </a:r>
            <a:r>
              <a:rPr lang="pl-PL" sz="2800" b="1" dirty="0">
                <a:solidFill>
                  <a:schemeClr val="tx1"/>
                </a:solidFill>
                <a:effectLst/>
              </a:rPr>
              <a:t>.</a:t>
            </a:r>
          </a:p>
          <a:p>
            <a:pPr marL="36900" indent="0">
              <a:buNone/>
            </a:pPr>
            <a:r>
              <a:rPr lang="pl-PL" sz="2800" b="1" dirty="0">
                <a:solidFill>
                  <a:schemeClr val="tx1"/>
                </a:solidFill>
                <a:effectLst/>
              </a:rPr>
              <a:t>Starożytni Rzymianie wierzyli w jego istnienie. Według legendy żył on we wnętrzu góry na wyspie </a:t>
            </a:r>
            <a:r>
              <a:rPr lang="pl-PL" sz="2800" b="1" dirty="0" err="1">
                <a:solidFill>
                  <a:schemeClr val="tx1"/>
                </a:solidFill>
                <a:effectLst/>
              </a:rPr>
              <a:t>Vulcano</a:t>
            </a:r>
            <a:r>
              <a:rPr lang="pl-PL" sz="2800" b="1" dirty="0">
                <a:solidFill>
                  <a:schemeClr val="tx1"/>
                </a:solidFill>
                <a:effectLst/>
              </a:rPr>
              <a:t>.</a:t>
            </a:r>
          </a:p>
          <a:p>
            <a:endParaRPr lang="pl-PL" dirty="0"/>
          </a:p>
        </p:txBody>
      </p:sp>
    </p:spTree>
    <p:extLst>
      <p:ext uri="{BB962C8B-B14F-4D97-AF65-F5344CB8AC3E}">
        <p14:creationId xmlns="" xmlns:p14="http://schemas.microsoft.com/office/powerpoint/2010/main" val="3146066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Autofit/>
          </a:bodyPr>
          <a:lstStyle/>
          <a:p>
            <a:r>
              <a:rPr lang="pl-PL" sz="4800" b="1" dirty="0">
                <a:effectLst/>
              </a:rPr>
              <a:t>Temat: Wulkany</a:t>
            </a:r>
            <a:br>
              <a:rPr lang="pl-PL" sz="4800" b="1" dirty="0">
                <a:effectLst/>
              </a:rPr>
            </a:br>
            <a:endParaRPr lang="pl-PL" sz="4800" b="1" dirty="0"/>
          </a:p>
        </p:txBody>
      </p:sp>
      <p:sp>
        <p:nvSpPr>
          <p:cNvPr id="3" name="Symbol zastępczy zawartości 2"/>
          <p:cNvSpPr>
            <a:spLocks noGrp="1"/>
          </p:cNvSpPr>
          <p:nvPr>
            <p:ph idx="1"/>
          </p:nvPr>
        </p:nvSpPr>
        <p:spPr/>
        <p:txBody>
          <a:bodyPr/>
          <a:lstStyle/>
          <a:p>
            <a:pPr marL="36900" indent="0">
              <a:buNone/>
            </a:pPr>
            <a:r>
              <a:rPr lang="pl-PL" i="1" dirty="0">
                <a:solidFill>
                  <a:srgbClr val="FF0000"/>
                </a:solidFill>
                <a:effectLst/>
                <a:latin typeface="Arial Black" panose="020B0A04020102020204" pitchFamily="34" charset="0"/>
              </a:rPr>
              <a:t>Bajka ,,Czy wulkany są straszne?</a:t>
            </a:r>
            <a:endParaRPr lang="pl-PL" dirty="0">
              <a:solidFill>
                <a:srgbClr val="FF0000"/>
              </a:solidFill>
              <a:effectLst/>
              <a:latin typeface="Arial Black" panose="020B0A04020102020204" pitchFamily="34" charset="0"/>
            </a:endParaRPr>
          </a:p>
          <a:p>
            <a:pPr marL="36900" indent="0" fontAlgn="base">
              <a:buNone/>
            </a:pPr>
            <a:r>
              <a:rPr lang="pl-PL" sz="2400" dirty="0">
                <a:effectLst/>
                <a:latin typeface="Arial Black" panose="020B0A04020102020204" pitchFamily="34" charset="0"/>
              </a:rPr>
              <a:t>Pewnego razu wróbelek Pióreczko obudził się z wielkim krzykiem. Zaraz do jego sypialni przyleciała mama, aby sprawdzić co się stało. Wróbelek najwyraźniej miał jakiś nocny koszmar, gdyż leżał cały spocony, ciężko oddychał a w jego oczach widać było strach. Mam usiadła tuż przy nim i mocno objęła go swoimi silnymi skrzydełkami. Robiąc to, przez cały czas, łagodnym głosem tłumaczyła mu, że już jest bezpieczny i, że sen się już skończył. W końcu Pióreczko uspokoił się i po niedługim czasie, zasnął ponownie.</a:t>
            </a:r>
          </a:p>
          <a:p>
            <a:endParaRPr lang="pl-PL" dirty="0">
              <a:latin typeface="Arial Black" panose="020B0A04020102020204" pitchFamily="34" charset="0"/>
            </a:endParaRPr>
          </a:p>
        </p:txBody>
      </p:sp>
    </p:spTree>
    <p:extLst>
      <p:ext uri="{BB962C8B-B14F-4D97-AF65-F5344CB8AC3E}">
        <p14:creationId xmlns="" xmlns:p14="http://schemas.microsoft.com/office/powerpoint/2010/main" val="18259754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az 6" descr="Pompeje na 3 dni za 342 PLN. Loty z Krakowa + hotel ze śniadaniami -  Fly4free.pl - tanie loty i sposoby na tanie bilety lotnicze"/>
          <p:cNvPicPr/>
          <p:nvPr/>
        </p:nvPicPr>
        <p:blipFill>
          <a:blip r:embed="rId2" cstate="print"/>
          <a:srcRect/>
          <a:stretch>
            <a:fillRect/>
          </a:stretch>
        </p:blipFill>
        <p:spPr bwMode="auto">
          <a:xfrm>
            <a:off x="6154783" y="2857498"/>
            <a:ext cx="5760720" cy="3613513"/>
          </a:xfrm>
          <a:prstGeom prst="rect">
            <a:avLst/>
          </a:prstGeom>
          <a:noFill/>
          <a:ln w="9525">
            <a:noFill/>
            <a:miter lim="800000"/>
            <a:headEnd/>
            <a:tailEnd/>
          </a:ln>
        </p:spPr>
      </p:pic>
      <p:pic>
        <p:nvPicPr>
          <p:cNvPr id="4" name="Obraz 3" descr="Wejście na Wezuwiusza – czy warto się wybrać? - DueCappucci.pl"/>
          <p:cNvPicPr/>
          <p:nvPr/>
        </p:nvPicPr>
        <p:blipFill>
          <a:blip r:embed="rId3" cstate="print"/>
          <a:srcRect/>
          <a:stretch>
            <a:fillRect/>
          </a:stretch>
        </p:blipFill>
        <p:spPr bwMode="auto">
          <a:xfrm>
            <a:off x="329956" y="2857499"/>
            <a:ext cx="5760720" cy="3613513"/>
          </a:xfrm>
          <a:prstGeom prst="rect">
            <a:avLst/>
          </a:prstGeom>
          <a:noFill/>
          <a:ln w="9525">
            <a:noFill/>
            <a:miter lim="800000"/>
            <a:headEnd/>
            <a:tailEnd/>
          </a:ln>
        </p:spPr>
      </p:pic>
      <p:sp>
        <p:nvSpPr>
          <p:cNvPr id="2" name="Tytuł 1"/>
          <p:cNvSpPr>
            <a:spLocks noGrp="1"/>
          </p:cNvSpPr>
          <p:nvPr>
            <p:ph type="title"/>
          </p:nvPr>
        </p:nvSpPr>
        <p:spPr>
          <a:xfrm>
            <a:off x="742345" y="601436"/>
            <a:ext cx="10353762" cy="970450"/>
          </a:xfrm>
        </p:spPr>
        <p:txBody>
          <a:bodyPr/>
          <a:lstStyle/>
          <a:p>
            <a:r>
              <a:rPr lang="pl-PL" b="1" dirty="0" smtClean="0">
                <a:solidFill>
                  <a:srgbClr val="C00000"/>
                </a:solidFill>
                <a:latin typeface="Arial Rounded MT Bold" panose="020F0704030504030204" pitchFamily="34" charset="0"/>
              </a:rPr>
              <a:t>Największa erupcja</a:t>
            </a:r>
            <a:endParaRPr lang="pl-PL" b="1" dirty="0">
              <a:solidFill>
                <a:srgbClr val="C00000"/>
              </a:solidFill>
              <a:latin typeface="Arial Rounded MT Bold" panose="020F0704030504030204" pitchFamily="34" charset="0"/>
            </a:endParaRPr>
          </a:p>
        </p:txBody>
      </p:sp>
      <p:sp>
        <p:nvSpPr>
          <p:cNvPr id="3" name="Symbol zastępczy zawartości 2"/>
          <p:cNvSpPr>
            <a:spLocks noGrp="1"/>
          </p:cNvSpPr>
          <p:nvPr>
            <p:ph idx="1"/>
          </p:nvPr>
        </p:nvSpPr>
        <p:spPr/>
        <p:txBody>
          <a:bodyPr/>
          <a:lstStyle/>
          <a:p>
            <a:pPr marL="36900" indent="0">
              <a:buNone/>
            </a:pPr>
            <a:r>
              <a:rPr lang="pl-PL" sz="2400" b="1" dirty="0">
                <a:solidFill>
                  <a:schemeClr val="bg1"/>
                </a:solidFill>
                <a:effectLst/>
              </a:rPr>
              <a:t>Zjawisko wybuchu wulkanu było niegdyś wielką tajemnicą, przez wieki nieodgadnioną, budzącą czasem grozę, a nawet przerażenie. </a:t>
            </a:r>
          </a:p>
          <a:p>
            <a:pPr marL="36900" indent="0">
              <a:buNone/>
            </a:pPr>
            <a:r>
              <a:rPr lang="pl-PL" sz="2400" b="1" dirty="0">
                <a:solidFill>
                  <a:schemeClr val="bg1"/>
                </a:solidFill>
                <a:effectLst/>
              </a:rPr>
              <a:t>Największy i najstraszniejszy wybuch wulkanu miał miejsce w 79 roku naszej ery. Wtedy to wulkan Wezuwiusz pogrzebał pod 20 metrową warstwą popiołów  trzy miasta leżące u jego podnóża , w tym Pompeje. </a:t>
            </a:r>
          </a:p>
          <a:p>
            <a:endParaRPr lang="pl-PL" dirty="0"/>
          </a:p>
        </p:txBody>
      </p:sp>
      <p:sp>
        <p:nvSpPr>
          <p:cNvPr id="6" name="pole tekstowe 5"/>
          <p:cNvSpPr txBox="1"/>
          <p:nvPr/>
        </p:nvSpPr>
        <p:spPr>
          <a:xfrm>
            <a:off x="832757" y="6539593"/>
            <a:ext cx="4816929" cy="369332"/>
          </a:xfrm>
          <a:prstGeom prst="rect">
            <a:avLst/>
          </a:prstGeom>
          <a:noFill/>
        </p:spPr>
        <p:txBody>
          <a:bodyPr wrap="square" rtlCol="0">
            <a:spAutoFit/>
          </a:bodyPr>
          <a:lstStyle/>
          <a:p>
            <a:r>
              <a:rPr lang="pl-PL" dirty="0" smtClean="0"/>
              <a:t>                          WEZUWIUSZ</a:t>
            </a:r>
            <a:endParaRPr lang="pl-PL" dirty="0"/>
          </a:p>
        </p:txBody>
      </p:sp>
      <p:sp>
        <p:nvSpPr>
          <p:cNvPr id="8" name="pole tekstowe 7"/>
          <p:cNvSpPr txBox="1"/>
          <p:nvPr/>
        </p:nvSpPr>
        <p:spPr>
          <a:xfrm>
            <a:off x="7470321" y="6539593"/>
            <a:ext cx="3797236" cy="369332"/>
          </a:xfrm>
          <a:prstGeom prst="rect">
            <a:avLst/>
          </a:prstGeom>
          <a:noFill/>
        </p:spPr>
        <p:txBody>
          <a:bodyPr wrap="square" rtlCol="0">
            <a:spAutoFit/>
          </a:bodyPr>
          <a:lstStyle/>
          <a:p>
            <a:r>
              <a:rPr lang="pl-PL" dirty="0" smtClean="0"/>
              <a:t>                      POMPEJE</a:t>
            </a:r>
            <a:endParaRPr lang="pl-PL" dirty="0"/>
          </a:p>
        </p:txBody>
      </p:sp>
    </p:spTree>
    <p:extLst>
      <p:ext uri="{BB962C8B-B14F-4D97-AF65-F5344CB8AC3E}">
        <p14:creationId xmlns="" xmlns:p14="http://schemas.microsoft.com/office/powerpoint/2010/main" val="27374173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FF0000"/>
                </a:solidFill>
                <a:latin typeface="Arial Rounded MT Bold" panose="020F0704030504030204" pitchFamily="34" charset="0"/>
              </a:rPr>
              <a:t>Budowa wulkanu</a:t>
            </a:r>
            <a:endParaRPr lang="pl-PL" b="1" dirty="0">
              <a:solidFill>
                <a:srgbClr val="FF0000"/>
              </a:solidFill>
              <a:latin typeface="Arial Rounded MT Bold" panose="020F0704030504030204" pitchFamily="34" charset="0"/>
            </a:endParaRPr>
          </a:p>
        </p:txBody>
      </p:sp>
      <p:sp>
        <p:nvSpPr>
          <p:cNvPr id="3" name="Symbol zastępczy zawartości 2"/>
          <p:cNvSpPr>
            <a:spLocks noGrp="1"/>
          </p:cNvSpPr>
          <p:nvPr>
            <p:ph idx="1"/>
          </p:nvPr>
        </p:nvSpPr>
        <p:spPr/>
        <p:txBody>
          <a:bodyPr/>
          <a:lstStyle/>
          <a:p>
            <a:endParaRPr lang="pl-PL" dirty="0"/>
          </a:p>
        </p:txBody>
      </p:sp>
      <p:pic>
        <p:nvPicPr>
          <p:cNvPr id="4" name="Obraz 3" descr="Scholaris - Krajobraz wulkaniczny"/>
          <p:cNvPicPr/>
          <p:nvPr/>
        </p:nvPicPr>
        <p:blipFill>
          <a:blip r:embed="rId2" cstate="print"/>
          <a:srcRect/>
          <a:stretch>
            <a:fillRect/>
          </a:stretch>
        </p:blipFill>
        <p:spPr bwMode="auto">
          <a:xfrm>
            <a:off x="3210316" y="1930037"/>
            <a:ext cx="5760720" cy="4320540"/>
          </a:xfrm>
          <a:prstGeom prst="rect">
            <a:avLst/>
          </a:prstGeom>
          <a:noFill/>
          <a:ln w="9525">
            <a:noFill/>
            <a:miter lim="800000"/>
            <a:headEnd/>
            <a:tailEnd/>
          </a:ln>
        </p:spPr>
      </p:pic>
    </p:spTree>
    <p:extLst>
      <p:ext uri="{BB962C8B-B14F-4D97-AF65-F5344CB8AC3E}">
        <p14:creationId xmlns="" xmlns:p14="http://schemas.microsoft.com/office/powerpoint/2010/main" val="10581012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FF0000"/>
                </a:solidFill>
                <a:latin typeface="Arial Rounded MT Bold" panose="020F0704030504030204" pitchFamily="34" charset="0"/>
              </a:rPr>
              <a:t>Aktywność wulkanów</a:t>
            </a:r>
            <a:endParaRPr lang="pl-PL" b="1" dirty="0">
              <a:solidFill>
                <a:srgbClr val="FF0000"/>
              </a:solidFill>
              <a:latin typeface="Arial Rounded MT Bold" panose="020F0704030504030204" pitchFamily="34" charset="0"/>
            </a:endParaRPr>
          </a:p>
        </p:txBody>
      </p:sp>
      <p:sp>
        <p:nvSpPr>
          <p:cNvPr id="3" name="Symbol zastępczy zawartości 2"/>
          <p:cNvSpPr>
            <a:spLocks noGrp="1"/>
          </p:cNvSpPr>
          <p:nvPr>
            <p:ph idx="1"/>
          </p:nvPr>
        </p:nvSpPr>
        <p:spPr/>
        <p:txBody>
          <a:bodyPr/>
          <a:lstStyle/>
          <a:p>
            <a:pPr marL="36900" indent="0">
              <a:buNone/>
            </a:pPr>
            <a:r>
              <a:rPr lang="pl-PL" sz="2800" b="1" dirty="0">
                <a:effectLst/>
              </a:rPr>
              <a:t>- czynne - czyli takie, które bez przerwy wybuchają lub wykazują aktywność raz na jakiś czas;</a:t>
            </a:r>
          </a:p>
          <a:p>
            <a:pPr marL="36900" indent="0">
              <a:buNone/>
            </a:pPr>
            <a:r>
              <a:rPr lang="pl-PL" sz="2800" b="1" dirty="0" smtClean="0">
                <a:effectLst/>
              </a:rPr>
              <a:t>-drzemiące </a:t>
            </a:r>
            <a:r>
              <a:rPr lang="pl-PL" sz="2800" b="1" dirty="0">
                <a:effectLst/>
              </a:rPr>
              <a:t>- czyli takie, które w przeszłości historycznej były czynne ale od wielu lat już nie wybuchają, lecz nie wiemy czy nie dojdzie kiedyś po ponownej erupcji</a:t>
            </a:r>
          </a:p>
          <a:p>
            <a:pPr marL="36900" indent="0">
              <a:buNone/>
            </a:pPr>
            <a:r>
              <a:rPr lang="pl-PL" sz="2800" b="1" dirty="0">
                <a:effectLst/>
              </a:rPr>
              <a:t>- wygasłe - czyli takie, które już nie są zdolne do erupcji</a:t>
            </a:r>
          </a:p>
          <a:p>
            <a:pPr>
              <a:buFontTx/>
              <a:buChar char="-"/>
            </a:pPr>
            <a:endParaRPr lang="pl-PL" b="1" dirty="0" smtClean="0">
              <a:effectLst/>
            </a:endParaRPr>
          </a:p>
          <a:p>
            <a:pPr>
              <a:buFontTx/>
              <a:buChar char="-"/>
            </a:pPr>
            <a:endParaRPr lang="pl-PL" dirty="0"/>
          </a:p>
        </p:txBody>
      </p:sp>
    </p:spTree>
    <p:extLst>
      <p:ext uri="{BB962C8B-B14F-4D97-AF65-F5344CB8AC3E}">
        <p14:creationId xmlns="" xmlns:p14="http://schemas.microsoft.com/office/powerpoint/2010/main" val="19812305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sz="2400" b="1" dirty="0">
                <a:effectLst/>
              </a:rPr>
              <a:t>Najwięcej wulkanów występuje w tzw. Pierścieniu Ognia wokół Oceanu Spokojnego. Znajduje się tam przeszło połowa czynnych wulkanów świata.</a:t>
            </a:r>
          </a:p>
          <a:p>
            <a:endParaRPr lang="pl-PL" dirty="0"/>
          </a:p>
        </p:txBody>
      </p:sp>
      <p:pic>
        <p:nvPicPr>
          <p:cNvPr id="4" name="Obraz 3" descr="Pacyficzny pierścień ognia: dobre i złe strony wulkanizmu | Żywa Planeta"/>
          <p:cNvPicPr/>
          <p:nvPr/>
        </p:nvPicPr>
        <p:blipFill>
          <a:blip r:embed="rId2" cstate="print"/>
          <a:srcRect/>
          <a:stretch>
            <a:fillRect/>
          </a:stretch>
        </p:blipFill>
        <p:spPr bwMode="auto">
          <a:xfrm>
            <a:off x="3233176" y="2628898"/>
            <a:ext cx="5715000" cy="4121053"/>
          </a:xfrm>
          <a:prstGeom prst="rect">
            <a:avLst/>
          </a:prstGeom>
          <a:noFill/>
          <a:ln w="9525">
            <a:noFill/>
            <a:miter lim="800000"/>
            <a:headEnd/>
            <a:tailEnd/>
          </a:ln>
        </p:spPr>
      </p:pic>
    </p:spTree>
    <p:extLst>
      <p:ext uri="{BB962C8B-B14F-4D97-AF65-F5344CB8AC3E}">
        <p14:creationId xmlns="" xmlns:p14="http://schemas.microsoft.com/office/powerpoint/2010/main" val="42686827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descr="Gdy Wezuwiusz wybuchnie. Jest plan ewakuacji ponad miliona osób - WP  Turystyka"/>
          <p:cNvPicPr/>
          <p:nvPr/>
        </p:nvPicPr>
        <p:blipFill>
          <a:blip r:embed="rId2" cstate="print"/>
          <a:srcRect/>
          <a:stretch>
            <a:fillRect/>
          </a:stretch>
        </p:blipFill>
        <p:spPr bwMode="auto">
          <a:xfrm>
            <a:off x="529589" y="3500073"/>
            <a:ext cx="4532267" cy="3237865"/>
          </a:xfrm>
          <a:prstGeom prst="rect">
            <a:avLst/>
          </a:prstGeom>
          <a:noFill/>
          <a:ln w="9525">
            <a:noFill/>
            <a:miter lim="800000"/>
            <a:headEnd/>
            <a:tailEnd/>
          </a:ln>
        </p:spPr>
      </p:pic>
      <p:pic>
        <p:nvPicPr>
          <p:cNvPr id="4" name="Obraz 3" descr="Wulkan Etna. | Italy travel photography, Etna volcano, Visit sicily"/>
          <p:cNvPicPr/>
          <p:nvPr/>
        </p:nvPicPr>
        <p:blipFill>
          <a:blip r:embed="rId3" cstate="print"/>
          <a:srcRect/>
          <a:stretch>
            <a:fillRect/>
          </a:stretch>
        </p:blipFill>
        <p:spPr bwMode="auto">
          <a:xfrm>
            <a:off x="7396842" y="201386"/>
            <a:ext cx="4088793" cy="5827667"/>
          </a:xfrm>
          <a:prstGeom prst="rect">
            <a:avLst/>
          </a:prstGeom>
          <a:noFill/>
          <a:ln w="9525">
            <a:noFill/>
            <a:miter lim="800000"/>
            <a:headEnd/>
            <a:tailEnd/>
          </a:ln>
        </p:spPr>
      </p:pic>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lstStyle/>
          <a:p>
            <a:pPr marL="36900" indent="0">
              <a:buNone/>
            </a:pPr>
            <a:r>
              <a:rPr lang="pl-PL" sz="3600" b="1" dirty="0">
                <a:solidFill>
                  <a:schemeClr val="bg1"/>
                </a:solidFill>
                <a:effectLst/>
              </a:rPr>
              <a:t>W Europie czynne wulkany znajdują się np. we Włoszech. Te najbardziej znane to : Wezuwiusz, Etna, Stromboli. </a:t>
            </a:r>
          </a:p>
          <a:p>
            <a:endParaRPr lang="pl-PL" dirty="0"/>
          </a:p>
        </p:txBody>
      </p:sp>
    </p:spTree>
    <p:extLst>
      <p:ext uri="{BB962C8B-B14F-4D97-AF65-F5344CB8AC3E}">
        <p14:creationId xmlns="" xmlns:p14="http://schemas.microsoft.com/office/powerpoint/2010/main" val="29457806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p:txBody>
          <a:bodyPr>
            <a:normAutofit/>
          </a:bodyPr>
          <a:lstStyle/>
          <a:p>
            <a:pPr marL="36900" indent="0">
              <a:buNone/>
            </a:pPr>
            <a:r>
              <a:rPr lang="pl-PL" sz="4000" dirty="0" smtClean="0">
                <a:hlinkClick r:id="rId2"/>
              </a:rPr>
              <a:t>https://www.youtube.com/watch?v=QR7hkdWA6po</a:t>
            </a:r>
            <a:endParaRPr lang="pl-PL" sz="4000" dirty="0"/>
          </a:p>
        </p:txBody>
      </p:sp>
    </p:spTree>
    <p:extLst>
      <p:ext uri="{BB962C8B-B14F-4D97-AF65-F5344CB8AC3E}">
        <p14:creationId xmlns="" xmlns:p14="http://schemas.microsoft.com/office/powerpoint/2010/main" val="12074271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FF0000"/>
                </a:solidFill>
                <a:latin typeface="Arial Rounded MT Bold" panose="020F0704030504030204" pitchFamily="34" charset="0"/>
              </a:rPr>
              <a:t>Zadanie dla dzieci</a:t>
            </a:r>
            <a:endParaRPr lang="pl-PL" b="1" dirty="0">
              <a:solidFill>
                <a:srgbClr val="FF0000"/>
              </a:solidFill>
              <a:latin typeface="Arial Rounded MT Bold" panose="020F0704030504030204" pitchFamily="34" charset="0"/>
            </a:endParaRPr>
          </a:p>
        </p:txBody>
      </p:sp>
      <p:sp>
        <p:nvSpPr>
          <p:cNvPr id="3" name="Symbol zastępczy zawartości 2"/>
          <p:cNvSpPr>
            <a:spLocks noGrp="1"/>
          </p:cNvSpPr>
          <p:nvPr>
            <p:ph idx="1"/>
          </p:nvPr>
        </p:nvSpPr>
        <p:spPr>
          <a:xfrm>
            <a:off x="913795" y="1355271"/>
            <a:ext cx="10353762" cy="5355772"/>
          </a:xfrm>
        </p:spPr>
        <p:txBody>
          <a:bodyPr>
            <a:normAutofit fontScale="70000" lnSpcReduction="20000"/>
          </a:bodyPr>
          <a:lstStyle/>
          <a:p>
            <a:pPr marL="36900" indent="0">
              <a:buNone/>
            </a:pPr>
            <a:r>
              <a:rPr lang="pl-PL" sz="2600" b="1" i="1" u="sng" dirty="0">
                <a:solidFill>
                  <a:srgbClr val="FF0000"/>
                </a:solidFill>
                <a:effectLst/>
              </a:rPr>
              <a:t>Pomoce:</a:t>
            </a:r>
            <a:endParaRPr lang="pl-PL" sz="2600" b="1" dirty="0">
              <a:solidFill>
                <a:srgbClr val="FF0000"/>
              </a:solidFill>
              <a:effectLst/>
            </a:endParaRPr>
          </a:p>
          <a:p>
            <a:pPr marL="36900" indent="0">
              <a:buNone/>
            </a:pPr>
            <a:r>
              <a:rPr lang="pl-PL" sz="2600" b="1" i="1" dirty="0">
                <a:effectLst/>
              </a:rPr>
              <a:t>plastelina, podkładka, proszek do pieczenia, ocet</a:t>
            </a:r>
            <a:endParaRPr lang="pl-PL" sz="2600" b="1" dirty="0">
              <a:effectLst/>
            </a:endParaRPr>
          </a:p>
          <a:p>
            <a:pPr marL="36900" indent="0">
              <a:buNone/>
            </a:pPr>
            <a:r>
              <a:rPr lang="pl-PL" sz="2600" b="1" i="1" u="sng" dirty="0">
                <a:solidFill>
                  <a:srgbClr val="FF0000"/>
                </a:solidFill>
                <a:effectLst/>
              </a:rPr>
              <a:t>Eksperyment:</a:t>
            </a:r>
            <a:endParaRPr lang="pl-PL" sz="2600" b="1" dirty="0">
              <a:solidFill>
                <a:srgbClr val="FF0000"/>
              </a:solidFill>
              <a:effectLst/>
            </a:endParaRPr>
          </a:p>
          <a:p>
            <a:pPr marL="36900" indent="0">
              <a:buNone/>
            </a:pPr>
            <a:r>
              <a:rPr lang="pl-PL" sz="2600" b="1" i="1" dirty="0">
                <a:effectLst/>
              </a:rPr>
              <a:t>Dzieci przy użyciu kolorowej plasteliny lepią wulkan. Wykonana budowla nie powinna osiągać więcej niż 10cm. W środku wulkanicznej góry powinien znajdować się otwór, do którego dzieci wsypują proszek do pieczenia.  Podczas wykonywania budowli dzieci śpiewają piosenkę na melodię  ,,Stary niedźwiedź'' :</a:t>
            </a:r>
            <a:endParaRPr lang="pl-PL" sz="2600" b="1" dirty="0">
              <a:effectLst/>
            </a:endParaRPr>
          </a:p>
          <a:p>
            <a:pPr marL="36900" indent="0">
              <a:buNone/>
            </a:pPr>
            <a:r>
              <a:rPr lang="pl-PL" sz="2600" b="1" i="1" dirty="0">
                <a:effectLst/>
              </a:rPr>
              <a:t>Stary wulkan mocno śpi.</a:t>
            </a:r>
            <a:endParaRPr lang="pl-PL" sz="2600" b="1" dirty="0">
              <a:effectLst/>
            </a:endParaRPr>
          </a:p>
          <a:p>
            <a:pPr marL="36900" indent="0">
              <a:buNone/>
            </a:pPr>
            <a:r>
              <a:rPr lang="pl-PL" sz="2600" b="1" i="1" dirty="0">
                <a:effectLst/>
              </a:rPr>
              <a:t>Stary wulkan mocno śpi.</a:t>
            </a:r>
            <a:endParaRPr lang="pl-PL" sz="2600" b="1" dirty="0">
              <a:effectLst/>
            </a:endParaRPr>
          </a:p>
          <a:p>
            <a:pPr marL="36900" indent="0">
              <a:buNone/>
            </a:pPr>
            <a:r>
              <a:rPr lang="pl-PL" sz="2600" b="1" i="1" dirty="0">
                <a:effectLst/>
              </a:rPr>
              <a:t>My się nie boimy, zaraz go zbudzimy.</a:t>
            </a:r>
            <a:endParaRPr lang="pl-PL" sz="2600" b="1" dirty="0">
              <a:effectLst/>
            </a:endParaRPr>
          </a:p>
          <a:p>
            <a:pPr marL="36900" indent="0">
              <a:buNone/>
            </a:pPr>
            <a:r>
              <a:rPr lang="pl-PL" sz="2600" b="1" i="1" dirty="0" smtClean="0">
                <a:effectLst/>
              </a:rPr>
              <a:t>On nas </a:t>
            </a:r>
            <a:r>
              <a:rPr lang="pl-PL" sz="2600" b="1" i="1" dirty="0">
                <a:effectLst/>
              </a:rPr>
              <a:t>lawą odstraszy.</a:t>
            </a:r>
            <a:endParaRPr lang="pl-PL" sz="2600" b="1" dirty="0">
              <a:effectLst/>
            </a:endParaRPr>
          </a:p>
          <a:p>
            <a:pPr marL="36900" indent="0">
              <a:buNone/>
            </a:pPr>
            <a:r>
              <a:rPr lang="pl-PL" sz="2600" b="1" i="1" dirty="0">
                <a:effectLst/>
              </a:rPr>
              <a:t>On nas lawą odstraszy!</a:t>
            </a:r>
            <a:endParaRPr lang="pl-PL" sz="2600" b="1" dirty="0">
              <a:effectLst/>
            </a:endParaRPr>
          </a:p>
          <a:p>
            <a:pPr marL="36900" indent="0">
              <a:buNone/>
            </a:pPr>
            <a:r>
              <a:rPr lang="pl-PL" sz="2600" b="1" i="1" dirty="0">
                <a:effectLst/>
              </a:rPr>
              <a:t>Dzieci wlewają do środka wulkanicznej góry niewielką ilość octu. Podczas zapoczątkowanej reakcji można zauważyć strumienie </a:t>
            </a:r>
            <a:r>
              <a:rPr lang="pl-PL" sz="2600" b="1" i="1" dirty="0" smtClean="0">
                <a:effectLst/>
              </a:rPr>
              <a:t>lawy wydobywającej </a:t>
            </a:r>
            <a:r>
              <a:rPr lang="pl-PL" sz="2600" b="1" i="1" dirty="0">
                <a:effectLst/>
              </a:rPr>
              <a:t>się ze środka wulkanu. </a:t>
            </a:r>
            <a:endParaRPr lang="pl-PL" sz="2600" b="1" dirty="0">
              <a:effectLst/>
            </a:endParaRPr>
          </a:p>
          <a:p>
            <a:pPr marL="36900" indent="0">
              <a:buNone/>
            </a:pPr>
            <a:r>
              <a:rPr lang="pl-PL" sz="2600" b="1" i="1" dirty="0">
                <a:effectLst/>
              </a:rPr>
              <a:t> </a:t>
            </a:r>
            <a:endParaRPr lang="pl-PL" sz="2600" b="1" dirty="0">
              <a:effectLst/>
            </a:endParaRPr>
          </a:p>
          <a:p>
            <a:pPr marL="36900" indent="0">
              <a:buNone/>
            </a:pPr>
            <a:r>
              <a:rPr lang="pl-PL" sz="2600" b="1" i="1" dirty="0">
                <a:solidFill>
                  <a:srgbClr val="FF0000"/>
                </a:solidFill>
                <a:effectLst/>
              </a:rPr>
              <a:t>Wykonane doświadczenie dokumentujemy zdjęciem i   ....  wysyłamy do mnie;)</a:t>
            </a:r>
            <a:endParaRPr lang="pl-PL" sz="2600" b="1" dirty="0">
              <a:solidFill>
                <a:srgbClr val="FF0000"/>
              </a:solidFill>
              <a:effectLst/>
            </a:endParaRPr>
          </a:p>
          <a:p>
            <a:endParaRPr lang="pl-PL" dirty="0"/>
          </a:p>
        </p:txBody>
      </p:sp>
    </p:spTree>
    <p:extLst>
      <p:ext uri="{BB962C8B-B14F-4D97-AF65-F5344CB8AC3E}">
        <p14:creationId xmlns="" xmlns:p14="http://schemas.microsoft.com/office/powerpoint/2010/main" val="37188893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dirty="0" smtClean="0">
                <a:solidFill>
                  <a:srgbClr val="C00000"/>
                </a:solidFill>
              </a:rPr>
              <a:t>Zadanie:</a:t>
            </a:r>
            <a:endParaRPr lang="pl-PL" b="1" dirty="0">
              <a:solidFill>
                <a:srgbClr val="C00000"/>
              </a:solidFill>
            </a:endParaRPr>
          </a:p>
        </p:txBody>
      </p:sp>
      <p:sp>
        <p:nvSpPr>
          <p:cNvPr id="3" name="Symbol zastępczy zawartości 2"/>
          <p:cNvSpPr>
            <a:spLocks noGrp="1"/>
          </p:cNvSpPr>
          <p:nvPr>
            <p:ph idx="1"/>
          </p:nvPr>
        </p:nvSpPr>
        <p:spPr/>
        <p:txBody>
          <a:bodyPr/>
          <a:lstStyle/>
          <a:p>
            <a:pPr marL="36900" indent="0">
              <a:buNone/>
            </a:pPr>
            <a:r>
              <a:rPr lang="pl-PL" sz="4000" b="1" i="1" dirty="0">
                <a:solidFill>
                  <a:srgbClr val="FFFF00"/>
                </a:solidFill>
                <a:effectLst/>
              </a:rPr>
              <a:t>Wykonaj rysunek wulkanu   .....zrób zdjęcie  i .....wyślij do mnie.</a:t>
            </a:r>
            <a:endParaRPr lang="pl-PL" sz="4000" b="1" dirty="0">
              <a:solidFill>
                <a:srgbClr val="FFFF00"/>
              </a:solidFill>
              <a:effectLst/>
            </a:endParaRPr>
          </a:p>
          <a:p>
            <a:endParaRPr lang="pl-PL" dirty="0"/>
          </a:p>
        </p:txBody>
      </p:sp>
    </p:spTree>
    <p:extLst>
      <p:ext uri="{BB962C8B-B14F-4D97-AF65-F5344CB8AC3E}">
        <p14:creationId xmlns="" xmlns:p14="http://schemas.microsoft.com/office/powerpoint/2010/main" val="27645775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b="1" dirty="0" smtClean="0">
                <a:solidFill>
                  <a:srgbClr val="FF0000"/>
                </a:solidFill>
              </a:rPr>
              <a:t>Dziękuję za uwagę!</a:t>
            </a:r>
            <a:endParaRPr lang="pl-PL" b="1" dirty="0">
              <a:solidFill>
                <a:srgbClr val="FF0000"/>
              </a:solidFill>
            </a:endParaRPr>
          </a:p>
        </p:txBody>
      </p:sp>
      <p:sp>
        <p:nvSpPr>
          <p:cNvPr id="3" name="Podtytuł 2"/>
          <p:cNvSpPr>
            <a:spLocks noGrp="1"/>
          </p:cNvSpPr>
          <p:nvPr>
            <p:ph type="subTitle" idx="1"/>
          </p:nvPr>
        </p:nvSpPr>
        <p:spPr/>
        <p:txBody>
          <a:bodyPr/>
          <a:lstStyle/>
          <a:p>
            <a:endParaRPr lang="pl-PL"/>
          </a:p>
        </p:txBody>
      </p:sp>
    </p:spTree>
    <p:extLst>
      <p:ext uri="{BB962C8B-B14F-4D97-AF65-F5344CB8AC3E}">
        <p14:creationId xmlns="" xmlns:p14="http://schemas.microsoft.com/office/powerpoint/2010/main" val="421779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fontAlgn="base">
              <a:buNone/>
            </a:pPr>
            <a:r>
              <a:rPr lang="pl-PL" sz="2400" b="1" dirty="0">
                <a:effectLst/>
              </a:rPr>
              <a:t>Kiedy następnego dnia Pióreczko obudził się i przyfrunął do kuchni na śniadanie, mama próbowała dowiedzieć się, co też mu się w nocy śniło. Jednak wróbelek nic nie pamiętał, ani snu, ani tego, że obudził się z krzykiem, ani nawet tego, że mama musiała go uspokajać. Zdziwił się więc pytaniem mamy i jedynie zrobił zdziwioną </a:t>
            </a:r>
            <a:r>
              <a:rPr lang="pl-PL" sz="2400" b="1" dirty="0" err="1" smtClean="0">
                <a:effectLst/>
              </a:rPr>
              <a:t>minę.Kilka</a:t>
            </a:r>
            <a:r>
              <a:rPr lang="pl-PL" sz="2400" b="1" dirty="0" smtClean="0">
                <a:effectLst/>
              </a:rPr>
              <a:t> </a:t>
            </a:r>
            <a:r>
              <a:rPr lang="pl-PL" sz="2400" b="1" dirty="0">
                <a:effectLst/>
              </a:rPr>
              <a:t>minut później Pióreczko wydziobał swoje śniadanie, wyczyścił dzióbek i ruszył do lasu. Kiedy dotarł na leśną polanę przy wielkim </a:t>
            </a:r>
            <a:r>
              <a:rPr lang="pl-PL" sz="2400" b="1" dirty="0" err="1">
                <a:effectLst/>
              </a:rPr>
              <a:t>dębie</a:t>
            </a:r>
            <a:r>
              <a:rPr lang="pl-PL" sz="2400" b="1" dirty="0">
                <a:effectLst/>
              </a:rPr>
              <a:t>, jego przyjaciele już na niego czekali.</a:t>
            </a:r>
          </a:p>
          <a:p>
            <a:endParaRPr lang="pl-PL" dirty="0"/>
          </a:p>
        </p:txBody>
      </p:sp>
      <p:pic>
        <p:nvPicPr>
          <p:cNvPr id="4" name="Obraz 3" descr="Kraków ratuje wróbelki - Ochrona środowiska"/>
          <p:cNvPicPr/>
          <p:nvPr/>
        </p:nvPicPr>
        <p:blipFill>
          <a:blip r:embed="rId2" cstate="print"/>
          <a:srcRect/>
          <a:stretch>
            <a:fillRect/>
          </a:stretch>
        </p:blipFill>
        <p:spPr bwMode="auto">
          <a:xfrm>
            <a:off x="3709426" y="3638550"/>
            <a:ext cx="4762500" cy="2667000"/>
          </a:xfrm>
          <a:prstGeom prst="rect">
            <a:avLst/>
          </a:prstGeom>
          <a:noFill/>
          <a:ln w="9525">
            <a:noFill/>
            <a:miter lim="800000"/>
            <a:headEnd/>
            <a:tailEnd/>
          </a:ln>
        </p:spPr>
      </p:pic>
    </p:spTree>
    <p:extLst>
      <p:ext uri="{BB962C8B-B14F-4D97-AF65-F5344CB8AC3E}">
        <p14:creationId xmlns="" xmlns:p14="http://schemas.microsoft.com/office/powerpoint/2010/main" val="178168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285750"/>
            <a:ext cx="10353762" cy="5505451"/>
          </a:xfrm>
        </p:spPr>
        <p:txBody>
          <a:bodyPr>
            <a:normAutofit/>
          </a:bodyPr>
          <a:lstStyle/>
          <a:p>
            <a:pPr marL="36900" indent="0" fontAlgn="base">
              <a:buNone/>
            </a:pPr>
            <a:r>
              <a:rPr lang="pl-PL" b="1" dirty="0">
                <a:effectLst/>
              </a:rPr>
              <a:t>Króliczek </a:t>
            </a:r>
            <a:r>
              <a:rPr lang="pl-PL" b="1" dirty="0" err="1">
                <a:effectLst/>
              </a:rPr>
              <a:t>Kicuś</a:t>
            </a:r>
            <a:r>
              <a:rPr lang="pl-PL" b="1" dirty="0">
                <a:effectLst/>
              </a:rPr>
              <a:t> niecierpliwiąc się przestępował z nogi na nogę, a wiewióreczka </a:t>
            </a:r>
            <a:r>
              <a:rPr lang="pl-PL" b="1" dirty="0" err="1">
                <a:effectLst/>
              </a:rPr>
              <a:t>Puszysia</a:t>
            </a:r>
            <a:r>
              <a:rPr lang="pl-PL" b="1" dirty="0">
                <a:effectLst/>
              </a:rPr>
              <a:t> jak zwykle w wolnych chwilach czesała łapkami swoją długą rudą kitę. Kiedy Pióreczko wylądował, jako pierwszy odezwał się </a:t>
            </a:r>
            <a:r>
              <a:rPr lang="pl-PL" b="1" dirty="0" err="1">
                <a:effectLst/>
              </a:rPr>
              <a:t>Kicuś</a:t>
            </a:r>
            <a:r>
              <a:rPr lang="pl-PL" b="1" dirty="0">
                <a:effectLst/>
              </a:rPr>
              <a:t>:</a:t>
            </a:r>
          </a:p>
          <a:p>
            <a:pPr marL="36900" indent="0" fontAlgn="base">
              <a:buNone/>
            </a:pPr>
            <a:r>
              <a:rPr lang="pl-PL" b="1" dirty="0">
                <a:effectLst/>
              </a:rPr>
              <a:t>– Spóźniłeś się! Przecież wiesz, że mieliśmy  być punktualnie o ósmej u Barnaby.</a:t>
            </a:r>
          </a:p>
          <a:p>
            <a:pPr marL="36900" indent="0" fontAlgn="base">
              <a:buNone/>
            </a:pPr>
            <a:r>
              <a:rPr lang="pl-PL" b="1" dirty="0">
                <a:effectLst/>
              </a:rPr>
              <a:t>– Tak, wiem. Mama zadawała mi dzisiaj jakieś dziwne pytania i musiałem z nią chwilę porozmawiać.</a:t>
            </a:r>
          </a:p>
          <a:p>
            <a:pPr marL="36900" indent="0" fontAlgn="base">
              <a:buNone/>
            </a:pPr>
            <a:r>
              <a:rPr lang="pl-PL" b="1" dirty="0">
                <a:effectLst/>
              </a:rPr>
              <a:t>– Dziwne pytania? – spytała , zainteresowana nagle </a:t>
            </a:r>
            <a:r>
              <a:rPr lang="pl-PL" b="1" dirty="0" err="1">
                <a:effectLst/>
              </a:rPr>
              <a:t>Puszysia</a:t>
            </a:r>
            <a:r>
              <a:rPr lang="pl-PL" b="1" dirty="0">
                <a:effectLst/>
              </a:rPr>
              <a:t>.</a:t>
            </a:r>
          </a:p>
          <a:p>
            <a:pPr marL="36900" indent="0" fontAlgn="base">
              <a:buNone/>
            </a:pPr>
            <a:r>
              <a:rPr lang="pl-PL" b="1" dirty="0">
                <a:effectLst/>
              </a:rPr>
              <a:t>– Że niby w nocy miałem jakieś koszmary i ona mnie pocieszała. Chciała koniecznie wiedzieć co mi się śniło.</a:t>
            </a:r>
          </a:p>
          <a:p>
            <a:pPr marL="36900" indent="0" fontAlgn="base">
              <a:buNone/>
            </a:pPr>
            <a:r>
              <a:rPr lang="pl-PL" b="1" dirty="0">
                <a:effectLst/>
              </a:rPr>
              <a:t>– A co ci się śniło? – zapytała zainteresowany króliczek.</a:t>
            </a:r>
          </a:p>
          <a:p>
            <a:pPr marL="36900" indent="0" fontAlgn="base">
              <a:buNone/>
            </a:pPr>
            <a:r>
              <a:rPr lang="pl-PL" b="1" dirty="0">
                <a:effectLst/>
              </a:rPr>
              <a:t>– No i właśnie to jest cały problem. Nic mi się nie śniło, a przynajmniej ja nic takiego sobie nie przypominam.</a:t>
            </a:r>
          </a:p>
          <a:p>
            <a:endParaRPr lang="pl-PL" dirty="0"/>
          </a:p>
        </p:txBody>
      </p:sp>
      <p:pic>
        <p:nvPicPr>
          <p:cNvPr id="5" name="Obraz 4" descr="Kicuś ;3 - Home | Facebook"/>
          <p:cNvPicPr/>
          <p:nvPr/>
        </p:nvPicPr>
        <p:blipFill>
          <a:blip r:embed="rId2" cstate="print"/>
          <a:srcRect/>
          <a:stretch>
            <a:fillRect/>
          </a:stretch>
        </p:blipFill>
        <p:spPr bwMode="auto">
          <a:xfrm>
            <a:off x="4643556" y="4678135"/>
            <a:ext cx="2143125" cy="1992086"/>
          </a:xfrm>
          <a:prstGeom prst="rect">
            <a:avLst/>
          </a:prstGeom>
          <a:noFill/>
          <a:ln w="9525">
            <a:noFill/>
            <a:miter lim="800000"/>
            <a:headEnd/>
            <a:tailEnd/>
          </a:ln>
        </p:spPr>
      </p:pic>
    </p:spTree>
    <p:extLst>
      <p:ext uri="{BB962C8B-B14F-4D97-AF65-F5344CB8AC3E}">
        <p14:creationId xmlns="" xmlns:p14="http://schemas.microsoft.com/office/powerpoint/2010/main" val="1012834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375557"/>
            <a:ext cx="10353762" cy="5415643"/>
          </a:xfrm>
        </p:spPr>
        <p:txBody>
          <a:bodyPr>
            <a:normAutofit/>
          </a:bodyPr>
          <a:lstStyle/>
          <a:p>
            <a:pPr marL="36900" indent="0" fontAlgn="base">
              <a:buNone/>
            </a:pPr>
            <a:r>
              <a:rPr lang="pl-PL" sz="1800" b="1" dirty="0">
                <a:effectLst/>
              </a:rPr>
              <a:t>– No coś ty? Nie pamiętasz swojego nocnego koszmaru? – </a:t>
            </a:r>
            <a:r>
              <a:rPr lang="pl-PL" sz="1800" b="1" dirty="0" err="1">
                <a:effectLst/>
              </a:rPr>
              <a:t>Kicuś</a:t>
            </a:r>
            <a:r>
              <a:rPr lang="pl-PL" sz="1800" b="1" dirty="0">
                <a:effectLst/>
              </a:rPr>
              <a:t> zrobił się jakiś tajemniczy. Ściszył głos i szeptem, jakby chciał przekazać jakąś tajemnicę dodał:</a:t>
            </a:r>
          </a:p>
          <a:p>
            <a:pPr marL="36900" indent="0" fontAlgn="base">
              <a:buNone/>
            </a:pPr>
            <a:r>
              <a:rPr lang="pl-PL" sz="1800" b="1" dirty="0">
                <a:effectLst/>
              </a:rPr>
              <a:t>– Podobno, jeśli nie zapamiętasz swojego koszmarnego snu i nie rozkażesz mu aby odszedł na zawsze, on będzie wracał w kolejne noce i nadal będzie cię prześladował.</a:t>
            </a:r>
          </a:p>
          <a:p>
            <a:pPr marL="36900" indent="0" fontAlgn="base">
              <a:buNone/>
            </a:pPr>
            <a:r>
              <a:rPr lang="pl-PL" sz="1800" b="1" dirty="0">
                <a:effectLst/>
              </a:rPr>
              <a:t>– </a:t>
            </a:r>
            <a:r>
              <a:rPr lang="pl-PL" sz="1800" b="1" dirty="0" err="1">
                <a:effectLst/>
              </a:rPr>
              <a:t>Kicuś</a:t>
            </a:r>
            <a:r>
              <a:rPr lang="pl-PL" sz="1800" b="1" dirty="0">
                <a:effectLst/>
              </a:rPr>
              <a:t>, co ty pleciesz. – </a:t>
            </a:r>
            <a:r>
              <a:rPr lang="pl-PL" sz="1800" b="1" dirty="0" err="1">
                <a:effectLst/>
              </a:rPr>
              <a:t>Puszysia</a:t>
            </a:r>
            <a:r>
              <a:rPr lang="pl-PL" sz="1800" b="1" dirty="0">
                <a:effectLst/>
              </a:rPr>
              <a:t> była wyraźnie oburzona. – Chcesz go przestraszyć? – zapytała wskazując łapką wróbelka, którego zazwyczaj uśmiechnięta buźka była w tej chwili spowita jakby mgłą i dziwnym grymasem.</a:t>
            </a:r>
          </a:p>
          <a:p>
            <a:pPr marL="36900" indent="0" fontAlgn="base">
              <a:buNone/>
            </a:pPr>
            <a:r>
              <a:rPr lang="pl-PL" sz="1800" b="1" dirty="0">
                <a:effectLst/>
              </a:rPr>
              <a:t>– Nic nie plotę. To jest najprawdziwsza prawda. A przynajmniej tak mówi mój starszy brat. – króliczek spojrzał na przyjaciela, a widząc jego wyraz twarzy, dodał:</a:t>
            </a:r>
          </a:p>
          <a:p>
            <a:pPr marL="36900" indent="0" fontAlgn="base">
              <a:buNone/>
            </a:pPr>
            <a:r>
              <a:rPr lang="pl-PL" sz="1800" b="1" dirty="0">
                <a:effectLst/>
              </a:rPr>
              <a:t>– No, ale mogę się mylić. Naprawdę, nie ma się czego bać. – Zaczął pocieszać wróbelka.</a:t>
            </a:r>
          </a:p>
          <a:p>
            <a:pPr marL="36900" indent="0" fontAlgn="base">
              <a:buNone/>
            </a:pPr>
            <a:r>
              <a:rPr lang="pl-PL" sz="1800" b="1" dirty="0">
                <a:effectLst/>
              </a:rPr>
              <a:t>– Ja… Ja… Ja się wcale nie boję. A… A poza tym to przecież mnie się wcale nic nie śniło. To chyba mojej mamie coś się przyśniło! – odpowiedział stanowczo Pióreczko, i żeby definitywnie zakończyć temat, dorzucił:</a:t>
            </a:r>
          </a:p>
          <a:p>
            <a:pPr marL="36900" indent="0" fontAlgn="base">
              <a:buNone/>
            </a:pPr>
            <a:r>
              <a:rPr lang="pl-PL" sz="1800" b="1" dirty="0">
                <a:effectLst/>
              </a:rPr>
              <a:t>– Chodźmy do Barnaby. Zapewne już na nas czeka.</a:t>
            </a:r>
          </a:p>
          <a:p>
            <a:endParaRPr lang="pl-PL" dirty="0"/>
          </a:p>
        </p:txBody>
      </p:sp>
      <p:pic>
        <p:nvPicPr>
          <p:cNvPr id="4" name="Obraz 3" descr="Wiewiórka pospolita - zaproś ją do ogrodu - e-ogrody"/>
          <p:cNvPicPr/>
          <p:nvPr/>
        </p:nvPicPr>
        <p:blipFill>
          <a:blip r:embed="rId2" cstate="print"/>
          <a:srcRect/>
          <a:stretch>
            <a:fillRect/>
          </a:stretch>
        </p:blipFill>
        <p:spPr bwMode="auto">
          <a:xfrm>
            <a:off x="6996792" y="4392385"/>
            <a:ext cx="2563586" cy="2377848"/>
          </a:xfrm>
          <a:prstGeom prst="rect">
            <a:avLst/>
          </a:prstGeom>
          <a:noFill/>
          <a:ln w="9525">
            <a:noFill/>
            <a:miter lim="800000"/>
            <a:headEnd/>
            <a:tailEnd/>
          </a:ln>
        </p:spPr>
      </p:pic>
    </p:spTree>
    <p:extLst>
      <p:ext uri="{BB962C8B-B14F-4D97-AF65-F5344CB8AC3E}">
        <p14:creationId xmlns="" xmlns:p14="http://schemas.microsoft.com/office/powerpoint/2010/main" val="13424074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473529"/>
            <a:ext cx="10353762" cy="5317671"/>
          </a:xfrm>
        </p:spPr>
        <p:txBody>
          <a:bodyPr/>
          <a:lstStyle/>
          <a:p>
            <a:pPr marL="36900" indent="0" fontAlgn="base">
              <a:buNone/>
            </a:pPr>
            <a:r>
              <a:rPr lang="pl-PL" b="1" dirty="0">
                <a:effectLst/>
              </a:rPr>
              <a:t>Trójka przyjaciół ruszyła więc przed siebie. Kilka minut później wszyscy troje stali przed drzwiami maleńkiej, przypominającej stary pieniek, chatki. To właśnie tu mieszkał znany w całym lesie krasnal Barnaba.</a:t>
            </a:r>
          </a:p>
          <a:p>
            <a:pPr marL="36900" indent="0" fontAlgn="base">
              <a:buNone/>
            </a:pPr>
            <a:r>
              <a:rPr lang="pl-PL" b="1" dirty="0">
                <a:effectLst/>
              </a:rPr>
              <a:t>Drzwi uchyliły się, a malutka postać wpuściła swoich gości do środka. Wkrótce wszyscy rozgościli się siadając przy dużym okrągłym stole. Przed każdym zwierzątkiem stanął kubek wypełniony parującym i pachnącym kakao. Wszyscy zdążyli już upić po co najmniej jednym łyku, a teraz obserwowali gospodarza. Ten bez żadnych dodatkowych wstępów usiadł tak aby wszyscy dobrze go widzieli i rozpoczął swoją opowieść</a:t>
            </a:r>
            <a:r>
              <a:rPr lang="pl-PL" b="1" dirty="0" smtClean="0">
                <a:effectLst/>
              </a:rPr>
              <a:t>:</a:t>
            </a:r>
          </a:p>
          <a:p>
            <a:pPr marL="36900" indent="0" fontAlgn="base">
              <a:buNone/>
            </a:pPr>
            <a:r>
              <a:rPr lang="pl-PL" i="1" dirty="0">
                <a:effectLst/>
              </a:rPr>
              <a:t>Dawno, dawno temu, kiedy byłem jeszcze młodym i pozbawionym brody </a:t>
            </a:r>
            <a:r>
              <a:rPr lang="pl-PL" i="1" dirty="0" err="1">
                <a:effectLst/>
              </a:rPr>
              <a:t>krasnoludzim</a:t>
            </a:r>
            <a:r>
              <a:rPr lang="pl-PL" i="1" dirty="0">
                <a:effectLst/>
              </a:rPr>
              <a:t> chłopcem, mój tata rozchorował się. Sprowadzono wnet doktora, który po wnikliwym zbadaniu objawów, orzekł, że jedyne lekarstwo mogące pomóc mojemu tacie, rośnie bardzo daleko, na niewielkiej wyspie tropikalnej. Była to wyjątkowa i bardzo rzadko spotykana roślina, zwana przez krasnoludy „zielem szybkiego ozdrowienia”.</a:t>
            </a:r>
            <a:endParaRPr lang="pl-PL" dirty="0">
              <a:effectLst/>
            </a:endParaRPr>
          </a:p>
          <a:p>
            <a:pPr marL="36900" indent="0" fontAlgn="base">
              <a:buNone/>
            </a:pPr>
            <a:endParaRPr lang="pl-PL" b="1" dirty="0">
              <a:effectLst/>
            </a:endParaRPr>
          </a:p>
          <a:p>
            <a:endParaRPr lang="pl-PL" b="1" dirty="0"/>
          </a:p>
        </p:txBody>
      </p:sp>
      <p:pic>
        <p:nvPicPr>
          <p:cNvPr id="4" name="Obraz 3" descr="Popularne zioła, które można uprawiać w domowych warunkach - Niepodlewam.pl"/>
          <p:cNvPicPr/>
          <p:nvPr/>
        </p:nvPicPr>
        <p:blipFill>
          <a:blip r:embed="rId2" cstate="print"/>
          <a:srcRect/>
          <a:stretch>
            <a:fillRect/>
          </a:stretch>
        </p:blipFill>
        <p:spPr bwMode="auto">
          <a:xfrm>
            <a:off x="3959678" y="4653642"/>
            <a:ext cx="3390900" cy="1882547"/>
          </a:xfrm>
          <a:prstGeom prst="rect">
            <a:avLst/>
          </a:prstGeom>
          <a:noFill/>
          <a:ln w="9525">
            <a:noFill/>
            <a:miter lim="800000"/>
            <a:headEnd/>
            <a:tailEnd/>
          </a:ln>
        </p:spPr>
      </p:pic>
    </p:spTree>
    <p:extLst>
      <p:ext uri="{BB962C8B-B14F-4D97-AF65-F5344CB8AC3E}">
        <p14:creationId xmlns="" xmlns:p14="http://schemas.microsoft.com/office/powerpoint/2010/main" val="32847656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lstStyle/>
          <a:p>
            <a:pPr marL="36900" indent="0" fontAlgn="base">
              <a:buNone/>
            </a:pPr>
            <a:r>
              <a:rPr lang="pl-PL" sz="2400" b="1" i="1" dirty="0">
                <a:effectLst/>
              </a:rPr>
              <a:t>Kiedy tylko się o tym dowiedziałem, spakowałem swoje najpotrzebniejsze rzeczy i wyruszyłem w kierunku morskiej przystani. Dotarłem do niej w niespełna dwa dni, co było sporym wysiłkiem. Tam wypożyczyłem niewielką łódkę i ustawiając żagiel na wiatr ruszyłem w kierunku, gdzie spodziewałem się odnaleźć tajemniczą wyspę. Żeglowałem przez kolejne trzy dni. Cały czas miałem nadzieję, że mój ojciec wytrwa do mojego powrotu. Byłem pewien, że już wkrótce dotrę do poszukiwanej wyspy i odnajdę „ziele szybkiego ozdrowienia”, jednak o mały włos byłbym tę wyspę przeoczył.</a:t>
            </a:r>
            <a:endParaRPr lang="pl-PL" sz="2400" b="1" dirty="0">
              <a:effectLst/>
            </a:endParaRPr>
          </a:p>
          <a:p>
            <a:r>
              <a:rPr lang="pl-PL" dirty="0">
                <a:effectLst/>
              </a:rPr>
              <a:t> </a:t>
            </a:r>
          </a:p>
          <a:p>
            <a:pPr marL="36900" indent="0">
              <a:buNone/>
            </a:pPr>
            <a:endParaRPr lang="pl-PL" dirty="0"/>
          </a:p>
        </p:txBody>
      </p:sp>
      <p:pic>
        <p:nvPicPr>
          <p:cNvPr id="4" name="Obraz 3" descr="Rajska wyspa na Karaibach na sprzedaż! Można ją kupić za... bitcoiny! -  Tanie-Loty.pl"/>
          <p:cNvPicPr/>
          <p:nvPr/>
        </p:nvPicPr>
        <p:blipFill>
          <a:blip r:embed="rId2" cstate="print"/>
          <a:srcRect/>
          <a:stretch>
            <a:fillRect/>
          </a:stretch>
        </p:blipFill>
        <p:spPr bwMode="auto">
          <a:xfrm>
            <a:off x="3800475" y="3767137"/>
            <a:ext cx="4019550" cy="2638425"/>
          </a:xfrm>
          <a:prstGeom prst="rect">
            <a:avLst/>
          </a:prstGeom>
          <a:noFill/>
          <a:ln w="9525">
            <a:noFill/>
            <a:miter lim="800000"/>
            <a:headEnd/>
            <a:tailEnd/>
          </a:ln>
        </p:spPr>
      </p:pic>
    </p:spTree>
    <p:extLst>
      <p:ext uri="{BB962C8B-B14F-4D97-AF65-F5344CB8AC3E}">
        <p14:creationId xmlns="" xmlns:p14="http://schemas.microsoft.com/office/powerpoint/2010/main" val="2198502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359229"/>
            <a:ext cx="10353762" cy="5431972"/>
          </a:xfrm>
        </p:spPr>
        <p:txBody>
          <a:bodyPr>
            <a:normAutofit lnSpcReduction="10000"/>
          </a:bodyPr>
          <a:lstStyle/>
          <a:p>
            <a:pPr marL="36900" indent="0" fontAlgn="base">
              <a:buNone/>
            </a:pPr>
            <a:r>
              <a:rPr lang="pl-PL" sz="2200" b="1" i="1" dirty="0">
                <a:effectLst/>
              </a:rPr>
              <a:t>Trzeciego dnia, z samego rana, przysnąłem za sterem i obudziło mnie dopiero skrzeczenie jakiegoś morskiego ptaka przelatującego nad moją łódką. Wyrwany ze snu i zmęczony długą podróżą rozejrzałem się dookoła. &lt;Skąd wziął się ten ptak, na samym środku oceanu?&gt; Wtedy w mojej głowie pojawiła się kolejna myśl: &lt;Skoro, pojawił się ptak, to gdzieś w pobliżu musi być ląd.&gt;  Przetarłem mocno oczy i rozejrzałem się ponownie. Tym razem zrobiłem to bardziej uważnie.</a:t>
            </a:r>
            <a:endParaRPr lang="pl-PL" sz="2200" b="1" dirty="0">
              <a:effectLst/>
            </a:endParaRPr>
          </a:p>
          <a:p>
            <a:pPr marL="36900" indent="0" fontAlgn="base">
              <a:buNone/>
            </a:pPr>
            <a:r>
              <a:rPr lang="pl-PL" sz="2200" b="1" i="1" dirty="0">
                <a:effectLst/>
              </a:rPr>
              <a:t>Nagle na samym horyzoncie dostrzegłem jakiś cień. Początkowo nie rozpoznałem co może oznaczać. Coś jednak mówiło mi, że powinienem płynąć w tamtym kierunku. Mój instynkt nie zawiódł mnie i tym razem. Już za chwilę moim oczom ukazała się przepiękna, zieloniutka wyspa. &lt;A więc tak niewiele brakowało, i bym ją przegapił&gt; pomyślałem.</a:t>
            </a:r>
            <a:endParaRPr lang="pl-PL" sz="2200" b="1" dirty="0">
              <a:effectLst/>
            </a:endParaRPr>
          </a:p>
          <a:p>
            <a:pPr marL="36900" indent="0" fontAlgn="base">
              <a:buNone/>
            </a:pPr>
            <a:r>
              <a:rPr lang="pl-PL" sz="2200" b="1" i="1" dirty="0">
                <a:effectLst/>
              </a:rPr>
              <a:t>Podpłynąłem bliżej, następnie złożyłem żagiel i dalej popłynąłem wiosłując. Kiedy dotarłem do brzegu, wiedziałem na pewno, że to jest właśnie to miejsce, którego szukam. Świadczył o tym bujny las składający się z palm kokosowych, bananowców, eukaliptusów, filodendronów, palm daktylowych i plączących się między nimi lian. Była tylko jedna wyspa tropikalna w tych okolicach. Właśnie ta, której szukałem. I to tu rosło „ziele szybkiego ozdrowienia”.</a:t>
            </a:r>
            <a:endParaRPr lang="pl-PL" sz="2200" b="1" dirty="0">
              <a:effectLst/>
            </a:endParaRPr>
          </a:p>
          <a:p>
            <a:endParaRPr lang="pl-PL" dirty="0"/>
          </a:p>
        </p:txBody>
      </p:sp>
    </p:spTree>
    <p:extLst>
      <p:ext uri="{BB962C8B-B14F-4D97-AF65-F5344CB8AC3E}">
        <p14:creationId xmlns="" xmlns:p14="http://schemas.microsoft.com/office/powerpoint/2010/main" val="3060937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endParaRPr lang="pl-PL"/>
          </a:p>
        </p:txBody>
      </p:sp>
      <p:sp>
        <p:nvSpPr>
          <p:cNvPr id="3" name="Symbol zastępczy zawartości 2"/>
          <p:cNvSpPr>
            <a:spLocks noGrp="1"/>
          </p:cNvSpPr>
          <p:nvPr>
            <p:ph idx="1"/>
          </p:nvPr>
        </p:nvSpPr>
        <p:spPr>
          <a:xfrm>
            <a:off x="913795" y="609601"/>
            <a:ext cx="10353762" cy="5181600"/>
          </a:xfrm>
        </p:spPr>
        <p:txBody>
          <a:bodyPr>
            <a:normAutofit/>
          </a:bodyPr>
          <a:lstStyle/>
          <a:p>
            <a:pPr marL="36900" indent="0" fontAlgn="base">
              <a:buNone/>
            </a:pPr>
            <a:r>
              <a:rPr lang="pl-PL" b="1" i="1" dirty="0">
                <a:effectLst/>
              </a:rPr>
              <a:t>Wyskoczyłem z łodzi, wyciągnąłem ją na brzeg, aby nie odpłynęła, a zaraz potem ruszyłem na poszukiwania tej tajemniczej rośliny.</a:t>
            </a:r>
            <a:endParaRPr lang="pl-PL" b="1" dirty="0">
              <a:effectLst/>
            </a:endParaRPr>
          </a:p>
          <a:p>
            <a:pPr marL="36900" indent="0" fontAlgn="base">
              <a:buNone/>
            </a:pPr>
            <a:r>
              <a:rPr lang="pl-PL" b="1" i="1" dirty="0">
                <a:effectLst/>
              </a:rPr>
              <a:t>Szedłem przez gęsty las. Unikałem spotkania z pająkami, skorpionami i wężami, których było tam pełno. I kiedy wydawało mi się, że jestem na dobrym tropie, stało się coś niesłychanego.  Już widziałem tę roślinę. Już miałem zamiar chwycić za jej długie liście i wyciągnąć wystającą z ziemi ogromną cebulkę. Gdy nagle cała wyspa </a:t>
            </a:r>
            <a:r>
              <a:rPr lang="pl-PL" b="1" i="1" dirty="0" err="1">
                <a:effectLst/>
              </a:rPr>
              <a:t>zatrzęsła</a:t>
            </a:r>
            <a:r>
              <a:rPr lang="pl-PL" b="1" i="1" dirty="0">
                <a:effectLst/>
              </a:rPr>
              <a:t> się, a ja przewróciłem się i upadłem na plecy. Kiedy udało mi się podnieść, kolejny wstrząs sprawił, że omal nie upadłem po raz kolejny. Chwyciłem „ziele szybkiego ozdrowienia” i wyciągnąłem cebulkę, aby schować ją do specjalnego woreczka zawieszonego na szyi.</a:t>
            </a:r>
            <a:endParaRPr lang="pl-PL" b="1" dirty="0">
              <a:effectLst/>
            </a:endParaRPr>
          </a:p>
          <a:p>
            <a:pPr marL="36900" indent="0">
              <a:buNone/>
            </a:pPr>
            <a:r>
              <a:rPr lang="pl-PL" b="1" i="1" dirty="0">
                <a:effectLst/>
              </a:rPr>
              <a:t>Kolejny wstrząs był dla mnie sygnałem, ze muszę uciekać. Zacząłem biec w kierunku plaży, na </a:t>
            </a:r>
            <a:r>
              <a:rPr lang="pl-PL" b="1" i="1" dirty="0" smtClean="0">
                <a:effectLst/>
              </a:rPr>
              <a:t>której została </a:t>
            </a:r>
            <a:r>
              <a:rPr lang="pl-PL" b="1" i="1" dirty="0">
                <a:effectLst/>
              </a:rPr>
              <a:t>moja łódka. Omijałem drzewa i krzaki, przeskakując przepaści i osuwiska. Nagle tuż obok mnie upadł jakiś wielki głaz. &lt;Co to takiego?&gt; – przeleciało mi przez głowę. Odwróciłem się i z przerażeniem stwierdziłem, że całe mnóstwo podobnych kamieni i głazów leciało w moim kierunku.</a:t>
            </a:r>
            <a:endParaRPr lang="pl-PL" b="1" dirty="0">
              <a:effectLst/>
            </a:endParaRPr>
          </a:p>
          <a:p>
            <a:endParaRPr lang="pl-PL" dirty="0"/>
          </a:p>
        </p:txBody>
      </p:sp>
    </p:spTree>
    <p:extLst>
      <p:ext uri="{BB962C8B-B14F-4D97-AF65-F5344CB8AC3E}">
        <p14:creationId xmlns="" xmlns:p14="http://schemas.microsoft.com/office/powerpoint/2010/main" val="186999710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Łupek">
  <a:themeElements>
    <a:clrScheme name="Łupek">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Łupek">
      <a:maj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Łupek">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TM04033929[[fn=Łupek]]</Template>
  <TotalTime>57</TotalTime>
  <Words>2327</Words>
  <Application>Microsoft Office PowerPoint</Application>
  <PresentationFormat>Niestandardowy</PresentationFormat>
  <Paragraphs>95</Paragraphs>
  <Slides>28</Slides>
  <Notes>0</Notes>
  <HiddenSlides>0</HiddenSlides>
  <MMClips>0</MMClips>
  <ScaleCrop>false</ScaleCrop>
  <HeadingPairs>
    <vt:vector size="4" baseType="variant">
      <vt:variant>
        <vt:lpstr>Motyw</vt:lpstr>
      </vt:variant>
      <vt:variant>
        <vt:i4>1</vt:i4>
      </vt:variant>
      <vt:variant>
        <vt:lpstr>Tytuły slajdów</vt:lpstr>
      </vt:variant>
      <vt:variant>
        <vt:i4>28</vt:i4>
      </vt:variant>
    </vt:vector>
  </HeadingPairs>
  <TitlesOfParts>
    <vt:vector size="29" baseType="lpstr">
      <vt:lpstr>Łupek</vt:lpstr>
      <vt:lpstr>„Świat małego odkrywcy”</vt:lpstr>
      <vt:lpstr>Temat: Wulkany </vt:lpstr>
      <vt:lpstr>Slajd 3</vt:lpstr>
      <vt:lpstr>Slajd 4</vt:lpstr>
      <vt:lpstr>Slajd 5</vt:lpstr>
      <vt:lpstr>Slajd 6</vt:lpstr>
      <vt:lpstr>Slajd 7</vt:lpstr>
      <vt:lpstr>Slajd 8</vt:lpstr>
      <vt:lpstr>Slajd 9</vt:lpstr>
      <vt:lpstr>Slajd 10</vt:lpstr>
      <vt:lpstr>Slajd 11</vt:lpstr>
      <vt:lpstr>Slajd 12</vt:lpstr>
      <vt:lpstr>Slajd 13</vt:lpstr>
      <vt:lpstr>Slajd 14</vt:lpstr>
      <vt:lpstr>Slajd 15</vt:lpstr>
      <vt:lpstr>Slajd 16</vt:lpstr>
      <vt:lpstr>Przekrój Ziemi</vt:lpstr>
      <vt:lpstr>Zapamiętaj!!!</vt:lpstr>
      <vt:lpstr>Slajd 19</vt:lpstr>
      <vt:lpstr>Największa erupcja</vt:lpstr>
      <vt:lpstr>Budowa wulkanu</vt:lpstr>
      <vt:lpstr>Aktywność wulkanów</vt:lpstr>
      <vt:lpstr>Slajd 23</vt:lpstr>
      <vt:lpstr>Slajd 24</vt:lpstr>
      <vt:lpstr>Slajd 25</vt:lpstr>
      <vt:lpstr>Zadanie dla dzieci</vt:lpstr>
      <vt:lpstr>Zadanie:</vt:lpstr>
      <vt:lpstr>Dziękuję za uwagę!</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„Świat małego odkrywcy”</dc:title>
  <dc:creator>Kuba</dc:creator>
  <cp:lastModifiedBy>monika</cp:lastModifiedBy>
  <cp:revision>7</cp:revision>
  <dcterms:created xsi:type="dcterms:W3CDTF">2020-10-05T16:42:08Z</dcterms:created>
  <dcterms:modified xsi:type="dcterms:W3CDTF">2020-10-05T21:19:08Z</dcterms:modified>
</cp:coreProperties>
</file>