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01" d="100"/>
          <a:sy n="101" d="100"/>
        </p:scale>
        <p:origin x="-90" y="-156"/>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normAutofit/>
          </a:bodyPr>
          <a:lstStyle>
            <a:lvl1pPr algn="ctr">
              <a:defRPr sz="5400"/>
            </a:lvl1pPr>
          </a:lstStyle>
          <a:p>
            <a:r>
              <a:rPr lang="pl-PL" smtClean="0"/>
              <a:t>Kliknij, aby edytować styl</a:t>
            </a:r>
            <a:endParaRPr lang="en-US" dirty="0"/>
          </a:p>
        </p:txBody>
      </p:sp>
      <p:sp>
        <p:nvSpPr>
          <p:cNvPr id="3" name="Subtitle 2"/>
          <p:cNvSpPr>
            <a:spLocks noGrp="1"/>
          </p:cNvSpPr>
          <p:nvPr>
            <p:ph type="subTitle" idx="1"/>
          </p:nvPr>
        </p:nvSpPr>
        <p:spPr>
          <a:xfrm>
            <a:off x="1370693" y="3598339"/>
            <a:ext cx="9440034"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smtClean="0"/>
              <a:t>Kliknij, aby edytować styl wzorca podtytułu</a:t>
            </a:r>
            <a:endParaRPr lang="en-US" dirty="0"/>
          </a:p>
        </p:txBody>
      </p:sp>
      <p:sp>
        <p:nvSpPr>
          <p:cNvPr id="4" name="Date Placeholder 3"/>
          <p:cNvSpPr>
            <a:spLocks noGrp="1"/>
          </p:cNvSpPr>
          <p:nvPr>
            <p:ph type="dt" sz="half" idx="10"/>
          </p:nvPr>
        </p:nvSpPr>
        <p:spPr/>
        <p:txBody>
          <a:bodyPr/>
          <a:lstStyle/>
          <a:p>
            <a:fld id="{D872C760-8E1C-4D9B-8FAB-156408A7A616}" type="datetimeFigureOut">
              <a:rPr lang="pl-PL" smtClean="0"/>
              <a:pPr/>
              <a:t>2020-10-13</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155090E9-B735-49B7-809E-FB9947C64F2E}" type="slidenum">
              <a:rPr lang="pl-PL" smtClean="0"/>
              <a:pPr/>
              <a:t>‹#›</a:t>
            </a:fld>
            <a:endParaRPr lang="pl-PL"/>
          </a:p>
        </p:txBody>
      </p:sp>
    </p:spTree>
    <p:extLst>
      <p:ext uri="{BB962C8B-B14F-4D97-AF65-F5344CB8AC3E}">
        <p14:creationId xmlns="" xmlns:p14="http://schemas.microsoft.com/office/powerpoint/2010/main" val="4687943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braz panoramiczny z podpisem">
    <p:spTree>
      <p:nvGrpSpPr>
        <p:cNvPr id="1" name=""/>
        <p:cNvGrpSpPr/>
        <p:nvPr/>
      </p:nvGrpSpPr>
      <p:grpSpPr>
        <a:xfrm>
          <a:off x="0" y="0"/>
          <a:ext cx="0" cy="0"/>
          <a:chOff x="0" y="0"/>
          <a:chExt cx="0" cy="0"/>
        </a:xfrm>
      </p:grpSpPr>
      <p:pic>
        <p:nvPicPr>
          <p:cNvPr id="16" name="Picture 15" descr="Slate-V2-HD-panoPhotoInset.pn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013883" y="547807"/>
            <a:ext cx="10141799" cy="3816806"/>
          </a:xfrm>
          <a:prstGeom prst="rect">
            <a:avLst/>
          </a:prstGeom>
        </p:spPr>
      </p:pic>
      <p:sp>
        <p:nvSpPr>
          <p:cNvPr id="2" name="Title 1"/>
          <p:cNvSpPr>
            <a:spLocks noGrp="1"/>
          </p:cNvSpPr>
          <p:nvPr>
            <p:ph type="title"/>
          </p:nvPr>
        </p:nvSpPr>
        <p:spPr>
          <a:xfrm>
            <a:off x="913806" y="4565255"/>
            <a:ext cx="10355326" cy="543472"/>
          </a:xfrm>
        </p:spPr>
        <p:txBody>
          <a:bodyPr anchor="b">
            <a:normAutofit/>
          </a:bodyPr>
          <a:lstStyle>
            <a:lvl1pPr algn="ctr">
              <a:defRPr sz="2800"/>
            </a:lvl1pPr>
          </a:lstStyle>
          <a:p>
            <a:r>
              <a:rPr lang="pl-PL" smtClean="0"/>
              <a:t>Kliknij, aby edytować styl</a:t>
            </a:r>
            <a:endParaRPr lang="en-US" dirty="0"/>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l-PL" smtClean="0"/>
              <a:t>Kliknij ikonę, aby dodać obraz</a:t>
            </a:r>
            <a:endParaRPr lang="en-US" dirty="0"/>
          </a:p>
        </p:txBody>
      </p:sp>
      <p:sp>
        <p:nvSpPr>
          <p:cNvPr id="4" name="Text Placeholder 3"/>
          <p:cNvSpPr>
            <a:spLocks noGrp="1"/>
          </p:cNvSpPr>
          <p:nvPr>
            <p:ph type="body" sz="half" idx="2"/>
          </p:nvPr>
        </p:nvSpPr>
        <p:spPr>
          <a:xfrm>
            <a:off x="913795" y="5108728"/>
            <a:ext cx="10353762" cy="682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smtClean="0"/>
              <a:t>Edytuj style wzorca tekstu</a:t>
            </a:r>
          </a:p>
        </p:txBody>
      </p:sp>
      <p:sp>
        <p:nvSpPr>
          <p:cNvPr id="5" name="Date Placeholder 4"/>
          <p:cNvSpPr>
            <a:spLocks noGrp="1"/>
          </p:cNvSpPr>
          <p:nvPr>
            <p:ph type="dt" sz="half" idx="10"/>
          </p:nvPr>
        </p:nvSpPr>
        <p:spPr/>
        <p:txBody>
          <a:bodyPr/>
          <a:lstStyle/>
          <a:p>
            <a:fld id="{D872C760-8E1C-4D9B-8FAB-156408A7A616}" type="datetimeFigureOut">
              <a:rPr lang="pl-PL" smtClean="0"/>
              <a:pPr/>
              <a:t>2020-10-13</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155090E9-B735-49B7-809E-FB9947C64F2E}" type="slidenum">
              <a:rPr lang="pl-PL" smtClean="0"/>
              <a:pPr/>
              <a:t>‹#›</a:t>
            </a:fld>
            <a:endParaRPr lang="pl-PL"/>
          </a:p>
        </p:txBody>
      </p:sp>
    </p:spTree>
    <p:extLst>
      <p:ext uri="{BB962C8B-B14F-4D97-AF65-F5344CB8AC3E}">
        <p14:creationId xmlns="" xmlns:p14="http://schemas.microsoft.com/office/powerpoint/2010/main" val="7808561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ytuł i podpis">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nchor="ctr"/>
          <a:lstStyle>
            <a:lvl1pPr>
              <a:defRPr sz="3200"/>
            </a:lvl1pPr>
          </a:lstStyle>
          <a:p>
            <a:r>
              <a:rPr lang="pl-PL" smtClean="0"/>
              <a:t>Kliknij, aby edytować styl</a:t>
            </a:r>
            <a:endParaRPr lang="en-US" dirty="0"/>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smtClean="0"/>
              <a:t>Edytuj style wzorca tekstu</a:t>
            </a:r>
          </a:p>
        </p:txBody>
      </p:sp>
      <p:sp>
        <p:nvSpPr>
          <p:cNvPr id="5" name="Date Placeholder 4"/>
          <p:cNvSpPr>
            <a:spLocks noGrp="1"/>
          </p:cNvSpPr>
          <p:nvPr>
            <p:ph type="dt" sz="half" idx="10"/>
          </p:nvPr>
        </p:nvSpPr>
        <p:spPr/>
        <p:txBody>
          <a:bodyPr/>
          <a:lstStyle/>
          <a:p>
            <a:fld id="{D872C760-8E1C-4D9B-8FAB-156408A7A616}" type="datetimeFigureOut">
              <a:rPr lang="pl-PL" smtClean="0"/>
              <a:pPr/>
              <a:t>2020-10-13</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155090E9-B735-49B7-809E-FB9947C64F2E}" type="slidenum">
              <a:rPr lang="pl-PL" smtClean="0"/>
              <a:pPr/>
              <a:t>‹#›</a:t>
            </a:fld>
            <a:endParaRPr lang="pl-PL"/>
          </a:p>
        </p:txBody>
      </p:sp>
    </p:spTree>
    <p:extLst>
      <p:ext uri="{BB962C8B-B14F-4D97-AF65-F5344CB8AC3E}">
        <p14:creationId xmlns="" xmlns:p14="http://schemas.microsoft.com/office/powerpoint/2010/main" val="6292396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Oferta z podpisem">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pl-PL" smtClean="0"/>
              <a:t>Kliknij, aby edytować styl</a:t>
            </a:r>
            <a:endParaRPr lang="en-US" dirty="0"/>
          </a:p>
        </p:txBody>
      </p:sp>
      <p:sp>
        <p:nvSpPr>
          <p:cNvPr id="12" name="Text Placeholder 3"/>
          <p:cNvSpPr>
            <a:spLocks noGrp="1"/>
          </p:cNvSpPr>
          <p:nvPr>
            <p:ph type="body" sz="half" idx="13"/>
          </p:nvPr>
        </p:nvSpPr>
        <p:spPr>
          <a:xfrm>
            <a:off x="1720644" y="3610032"/>
            <a:ext cx="8752299"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smtClean="0"/>
              <a:t>Edytuj style wzorca tekstu</a:t>
            </a:r>
          </a:p>
        </p:txBody>
      </p:sp>
      <p:sp>
        <p:nvSpPr>
          <p:cNvPr id="4" name="Text Placeholder 3"/>
          <p:cNvSpPr>
            <a:spLocks noGrp="1"/>
          </p:cNvSpPr>
          <p:nvPr>
            <p:ph type="body" sz="half" idx="2"/>
          </p:nvPr>
        </p:nvSpPr>
        <p:spPr>
          <a:xfrm>
            <a:off x="913794" y="4304353"/>
            <a:ext cx="10353763"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smtClean="0"/>
              <a:t>Edytuj style wzorca tekstu</a:t>
            </a:r>
          </a:p>
        </p:txBody>
      </p:sp>
      <p:sp>
        <p:nvSpPr>
          <p:cNvPr id="5" name="Date Placeholder 4"/>
          <p:cNvSpPr>
            <a:spLocks noGrp="1"/>
          </p:cNvSpPr>
          <p:nvPr>
            <p:ph type="dt" sz="half" idx="10"/>
          </p:nvPr>
        </p:nvSpPr>
        <p:spPr/>
        <p:txBody>
          <a:bodyPr/>
          <a:lstStyle/>
          <a:p>
            <a:fld id="{D872C760-8E1C-4D9B-8FAB-156408A7A616}" type="datetimeFigureOut">
              <a:rPr lang="pl-PL" smtClean="0"/>
              <a:pPr/>
              <a:t>2020-10-13</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155090E9-B735-49B7-809E-FB9947C64F2E}" type="slidenum">
              <a:rPr lang="pl-PL" smtClean="0"/>
              <a:pPr/>
              <a:t>‹#›</a:t>
            </a:fld>
            <a:endParaRPr lang="pl-PL"/>
          </a:p>
        </p:txBody>
      </p:sp>
      <p:sp>
        <p:nvSpPr>
          <p:cNvPr id="11" name="TextBox 10"/>
          <p:cNvSpPr txBox="1"/>
          <p:nvPr/>
        </p:nvSpPr>
        <p:spPr>
          <a:xfrm>
            <a:off x="990600" y="88479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504716" y="292825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 xmlns:p14="http://schemas.microsoft.com/office/powerpoint/2010/main" val="32727737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Karta nazwy">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pl-PL" smtClean="0"/>
              <a:t>Kliknij, aby edytować styl</a:t>
            </a:r>
            <a:endParaRPr lang="en-US" dirty="0"/>
          </a:p>
        </p:txBody>
      </p:sp>
      <p:sp>
        <p:nvSpPr>
          <p:cNvPr id="4" name="Text Placeholder 3"/>
          <p:cNvSpPr>
            <a:spLocks noGrp="1"/>
          </p:cNvSpPr>
          <p:nvPr>
            <p:ph type="body" sz="half" idx="2"/>
          </p:nvPr>
        </p:nvSpPr>
        <p:spPr>
          <a:xfrm>
            <a:off x="913784" y="4650556"/>
            <a:ext cx="1035219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smtClean="0"/>
              <a:t>Edytuj style wzorca tekstu</a:t>
            </a:r>
          </a:p>
        </p:txBody>
      </p:sp>
      <p:sp>
        <p:nvSpPr>
          <p:cNvPr id="5" name="Date Placeholder 4"/>
          <p:cNvSpPr>
            <a:spLocks noGrp="1"/>
          </p:cNvSpPr>
          <p:nvPr>
            <p:ph type="dt" sz="half" idx="10"/>
          </p:nvPr>
        </p:nvSpPr>
        <p:spPr/>
        <p:txBody>
          <a:bodyPr/>
          <a:lstStyle/>
          <a:p>
            <a:fld id="{D872C760-8E1C-4D9B-8FAB-156408A7A616}" type="datetimeFigureOut">
              <a:rPr lang="pl-PL" smtClean="0"/>
              <a:pPr/>
              <a:t>2020-10-13</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155090E9-B735-49B7-809E-FB9947C64F2E}" type="slidenum">
              <a:rPr lang="pl-PL" smtClean="0"/>
              <a:pPr/>
              <a:t>‹#›</a:t>
            </a:fld>
            <a:endParaRPr lang="pl-PL"/>
          </a:p>
        </p:txBody>
      </p:sp>
    </p:spTree>
    <p:extLst>
      <p:ext uri="{BB962C8B-B14F-4D97-AF65-F5344CB8AC3E}">
        <p14:creationId xmlns="" xmlns:p14="http://schemas.microsoft.com/office/powerpoint/2010/main" val="41076991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umna">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pl-PL" smtClean="0"/>
              <a:t>Kliknij, aby edytować styl</a:t>
            </a:r>
            <a:endParaRPr lang="en-US" dirty="0"/>
          </a:p>
        </p:txBody>
      </p:sp>
      <p:sp>
        <p:nvSpPr>
          <p:cNvPr id="7" name="Text Placeholder 2"/>
          <p:cNvSpPr>
            <a:spLocks noGrp="1"/>
          </p:cNvSpPr>
          <p:nvPr>
            <p:ph type="body" idx="1"/>
          </p:nvPr>
        </p:nvSpPr>
        <p:spPr>
          <a:xfrm>
            <a:off x="913795"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Edytuj style wzorca tekstu</a:t>
            </a:r>
          </a:p>
        </p:txBody>
      </p:sp>
      <p:sp>
        <p:nvSpPr>
          <p:cNvPr id="8" name="Text Placeholder 3"/>
          <p:cNvSpPr>
            <a:spLocks noGrp="1"/>
          </p:cNvSpPr>
          <p:nvPr>
            <p:ph type="body" sz="half" idx="15"/>
          </p:nvPr>
        </p:nvSpPr>
        <p:spPr>
          <a:xfrm>
            <a:off x="91379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Edytuj style wzorca tekstu</a:t>
            </a:r>
          </a:p>
        </p:txBody>
      </p:sp>
      <p:sp>
        <p:nvSpPr>
          <p:cNvPr id="9" name="Text Placeholder 4"/>
          <p:cNvSpPr>
            <a:spLocks noGrp="1"/>
          </p:cNvSpPr>
          <p:nvPr>
            <p:ph type="body" sz="quarter" idx="3"/>
          </p:nvPr>
        </p:nvSpPr>
        <p:spPr>
          <a:xfrm>
            <a:off x="4446711"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Edytuj style wzorca tekstu</a:t>
            </a:r>
          </a:p>
        </p:txBody>
      </p:sp>
      <p:sp>
        <p:nvSpPr>
          <p:cNvPr id="10" name="Text Placeholder 3"/>
          <p:cNvSpPr>
            <a:spLocks noGrp="1"/>
          </p:cNvSpPr>
          <p:nvPr>
            <p:ph type="body" sz="half" idx="16"/>
          </p:nvPr>
        </p:nvSpPr>
        <p:spPr>
          <a:xfrm>
            <a:off x="444143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Edytuj style wzorca tekstu</a:t>
            </a:r>
          </a:p>
        </p:txBody>
      </p:sp>
      <p:sp>
        <p:nvSpPr>
          <p:cNvPr id="11" name="Text Placeholder 4"/>
          <p:cNvSpPr>
            <a:spLocks noGrp="1"/>
          </p:cNvSpPr>
          <p:nvPr>
            <p:ph type="body" sz="quarter" idx="13"/>
          </p:nvPr>
        </p:nvSpPr>
        <p:spPr>
          <a:xfrm>
            <a:off x="7966572"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Edytuj style wzorca tekstu</a:t>
            </a:r>
          </a:p>
        </p:txBody>
      </p:sp>
      <p:sp>
        <p:nvSpPr>
          <p:cNvPr id="12" name="Text Placeholder 3"/>
          <p:cNvSpPr>
            <a:spLocks noGrp="1"/>
          </p:cNvSpPr>
          <p:nvPr>
            <p:ph type="body" sz="half" idx="17"/>
          </p:nvPr>
        </p:nvSpPr>
        <p:spPr>
          <a:xfrm>
            <a:off x="7966572"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Edytuj style wzorca tekstu</a:t>
            </a:r>
          </a:p>
        </p:txBody>
      </p:sp>
      <p:sp>
        <p:nvSpPr>
          <p:cNvPr id="3" name="Date Placeholder 2"/>
          <p:cNvSpPr>
            <a:spLocks noGrp="1"/>
          </p:cNvSpPr>
          <p:nvPr>
            <p:ph type="dt" sz="half" idx="10"/>
          </p:nvPr>
        </p:nvSpPr>
        <p:spPr/>
        <p:txBody>
          <a:bodyPr/>
          <a:lstStyle/>
          <a:p>
            <a:fld id="{D872C760-8E1C-4D9B-8FAB-156408A7A616}" type="datetimeFigureOut">
              <a:rPr lang="pl-PL" smtClean="0"/>
              <a:pPr/>
              <a:t>2020-10-13</a:t>
            </a:fld>
            <a:endParaRPr lang="pl-PL"/>
          </a:p>
        </p:txBody>
      </p:sp>
      <p:sp>
        <p:nvSpPr>
          <p:cNvPr id="4" name="Footer Placeholder 3"/>
          <p:cNvSpPr>
            <a:spLocks noGrp="1"/>
          </p:cNvSpPr>
          <p:nvPr>
            <p:ph type="ftr" sz="quarter" idx="11"/>
          </p:nvPr>
        </p:nvSpPr>
        <p:spPr/>
        <p:txBody>
          <a:bodyPr/>
          <a:lstStyle/>
          <a:p>
            <a:endParaRPr lang="pl-PL"/>
          </a:p>
        </p:txBody>
      </p:sp>
      <p:sp>
        <p:nvSpPr>
          <p:cNvPr id="5" name="Slide Number Placeholder 4"/>
          <p:cNvSpPr>
            <a:spLocks noGrp="1"/>
          </p:cNvSpPr>
          <p:nvPr>
            <p:ph type="sldNum" sz="quarter" idx="12"/>
          </p:nvPr>
        </p:nvSpPr>
        <p:spPr/>
        <p:txBody>
          <a:bodyPr/>
          <a:lstStyle/>
          <a:p>
            <a:fld id="{155090E9-B735-49B7-809E-FB9947C64F2E}" type="slidenum">
              <a:rPr lang="pl-PL" smtClean="0"/>
              <a:pPr/>
              <a:t>‹#›</a:t>
            </a:fld>
            <a:endParaRPr lang="pl-PL"/>
          </a:p>
        </p:txBody>
      </p:sp>
    </p:spTree>
    <p:extLst>
      <p:ext uri="{BB962C8B-B14F-4D97-AF65-F5344CB8AC3E}">
        <p14:creationId xmlns="" xmlns:p14="http://schemas.microsoft.com/office/powerpoint/2010/main" val="28464067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kolumna obrazu">
    <p:spTree>
      <p:nvGrpSpPr>
        <p:cNvPr id="1" name=""/>
        <p:cNvGrpSpPr/>
        <p:nvPr/>
      </p:nvGrpSpPr>
      <p:grpSpPr>
        <a:xfrm>
          <a:off x="0" y="0"/>
          <a:ext cx="0" cy="0"/>
          <a:chOff x="0" y="0"/>
          <a:chExt cx="0" cy="0"/>
        </a:xfrm>
      </p:grpSpPr>
      <p:pic>
        <p:nvPicPr>
          <p:cNvPr id="2" name="Picture 1" descr="Slate-V2-HD-3colPhotoInset.pn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897962" y="1818214"/>
            <a:ext cx="3339972" cy="1847851"/>
          </a:xfrm>
          <a:prstGeom prst="rect">
            <a:avLst/>
          </a:prstGeom>
        </p:spPr>
      </p:pic>
      <p:pic>
        <p:nvPicPr>
          <p:cNvPr id="36" name="Picture 35" descr="Slate-V2-HD-3colPhotoInset.pn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4403800" y="1818214"/>
            <a:ext cx="3339972" cy="1847851"/>
          </a:xfrm>
          <a:prstGeom prst="rect">
            <a:avLst/>
          </a:prstGeom>
        </p:spPr>
      </p:pic>
      <p:pic>
        <p:nvPicPr>
          <p:cNvPr id="37" name="Picture 36" descr="Slate-V2-HD-3colPhotoInset.pn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7936051" y="1818214"/>
            <a:ext cx="3339972" cy="1847851"/>
          </a:xfrm>
          <a:prstGeom prst="rect">
            <a:avLst/>
          </a:prstGeom>
        </p:spPr>
      </p:pic>
      <p:sp>
        <p:nvSpPr>
          <p:cNvPr id="30" name="Title 1"/>
          <p:cNvSpPr>
            <a:spLocks noGrp="1"/>
          </p:cNvSpPr>
          <p:nvPr>
            <p:ph type="title"/>
          </p:nvPr>
        </p:nvSpPr>
        <p:spPr>
          <a:xfrm>
            <a:off x="913794" y="609600"/>
            <a:ext cx="10353763" cy="970450"/>
          </a:xfrm>
        </p:spPr>
        <p:txBody>
          <a:bodyPr/>
          <a:lstStyle/>
          <a:p>
            <a:r>
              <a:rPr lang="pl-PL" smtClean="0"/>
              <a:t>Kliknij, aby edytować styl</a:t>
            </a:r>
            <a:endParaRPr lang="en-US" dirty="0"/>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Edytuj style wzorca tekstu</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pl-PL" smtClean="0"/>
              <a:t>Kliknij ikonę, aby dodać obraz</a:t>
            </a:r>
            <a:endParaRPr lang="en-US" dirty="0"/>
          </a:p>
        </p:txBody>
      </p:sp>
      <p:sp>
        <p:nvSpPr>
          <p:cNvPr id="21" name="Text Placeholder 3"/>
          <p:cNvSpPr>
            <a:spLocks noGrp="1"/>
          </p:cNvSpPr>
          <p:nvPr>
            <p:ph type="body" sz="half" idx="18"/>
          </p:nvPr>
        </p:nvSpPr>
        <p:spPr>
          <a:xfrm>
            <a:off x="913795" y="4480368"/>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Edytuj style wzorca tekstu</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Edytuj style wzorca tekstu</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pl-PL" smtClean="0"/>
              <a:t>Kliknij ikonę, aby dodać obraz</a:t>
            </a:r>
            <a:endParaRPr lang="en-US" dirty="0"/>
          </a:p>
        </p:txBody>
      </p:sp>
      <p:sp>
        <p:nvSpPr>
          <p:cNvPr id="24" name="Text Placeholder 3"/>
          <p:cNvSpPr>
            <a:spLocks noGrp="1"/>
          </p:cNvSpPr>
          <p:nvPr>
            <p:ph type="body" sz="half" idx="19"/>
          </p:nvPr>
        </p:nvSpPr>
        <p:spPr>
          <a:xfrm>
            <a:off x="4441435" y="4480367"/>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Edytuj style wzorca tekstu</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Edytuj style wzorca tekstu</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pl-PL" smtClean="0"/>
              <a:t>Kliknij ikonę, aby dodać obraz</a:t>
            </a:r>
            <a:endParaRPr lang="en-US" dirty="0"/>
          </a:p>
        </p:txBody>
      </p:sp>
      <p:sp>
        <p:nvSpPr>
          <p:cNvPr id="27" name="Text Placeholder 3"/>
          <p:cNvSpPr>
            <a:spLocks noGrp="1"/>
          </p:cNvSpPr>
          <p:nvPr>
            <p:ph type="body" sz="half" idx="20"/>
          </p:nvPr>
        </p:nvSpPr>
        <p:spPr>
          <a:xfrm>
            <a:off x="7966572" y="4480365"/>
            <a:ext cx="3300984" cy="131083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Edytuj style wzorca tekstu</a:t>
            </a:r>
          </a:p>
        </p:txBody>
      </p:sp>
      <p:sp>
        <p:nvSpPr>
          <p:cNvPr id="3" name="Date Placeholder 2"/>
          <p:cNvSpPr>
            <a:spLocks noGrp="1"/>
          </p:cNvSpPr>
          <p:nvPr>
            <p:ph type="dt" sz="half" idx="10"/>
          </p:nvPr>
        </p:nvSpPr>
        <p:spPr/>
        <p:txBody>
          <a:bodyPr/>
          <a:lstStyle/>
          <a:p>
            <a:fld id="{D872C760-8E1C-4D9B-8FAB-156408A7A616}" type="datetimeFigureOut">
              <a:rPr lang="pl-PL" smtClean="0"/>
              <a:pPr/>
              <a:t>2020-10-13</a:t>
            </a:fld>
            <a:endParaRPr lang="pl-PL"/>
          </a:p>
        </p:txBody>
      </p:sp>
      <p:sp>
        <p:nvSpPr>
          <p:cNvPr id="4" name="Footer Placeholder 3"/>
          <p:cNvSpPr>
            <a:spLocks noGrp="1"/>
          </p:cNvSpPr>
          <p:nvPr>
            <p:ph type="ftr" sz="quarter" idx="11"/>
          </p:nvPr>
        </p:nvSpPr>
        <p:spPr/>
        <p:txBody>
          <a:bodyPr/>
          <a:lstStyle/>
          <a:p>
            <a:endParaRPr lang="pl-PL"/>
          </a:p>
        </p:txBody>
      </p:sp>
      <p:sp>
        <p:nvSpPr>
          <p:cNvPr id="5" name="Slide Number Placeholder 4"/>
          <p:cNvSpPr>
            <a:spLocks noGrp="1"/>
          </p:cNvSpPr>
          <p:nvPr>
            <p:ph type="sldNum" sz="quarter" idx="12"/>
          </p:nvPr>
        </p:nvSpPr>
        <p:spPr/>
        <p:txBody>
          <a:bodyPr/>
          <a:lstStyle/>
          <a:p>
            <a:fld id="{155090E9-B735-49B7-809E-FB9947C64F2E}" type="slidenum">
              <a:rPr lang="pl-PL" smtClean="0"/>
              <a:pPr/>
              <a:t>‹#›</a:t>
            </a:fld>
            <a:endParaRPr lang="pl-PL"/>
          </a:p>
        </p:txBody>
      </p:sp>
    </p:spTree>
    <p:extLst>
      <p:ext uri="{BB962C8B-B14F-4D97-AF65-F5344CB8AC3E}">
        <p14:creationId xmlns="" xmlns:p14="http://schemas.microsoft.com/office/powerpoint/2010/main" val="26996887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Kliknij, aby edytować styl</a:t>
            </a:r>
            <a:endParaRPr lang="en-US" dirty="0"/>
          </a:p>
        </p:txBody>
      </p:sp>
      <p:sp>
        <p:nvSpPr>
          <p:cNvPr id="3" name="Vertical Text Placeholder 2"/>
          <p:cNvSpPr>
            <a:spLocks noGrp="1"/>
          </p:cNvSpPr>
          <p:nvPr>
            <p:ph type="body" orient="vert" idx="1"/>
          </p:nvPr>
        </p:nvSpPr>
        <p:spPr/>
        <p:txBody>
          <a:bodyPr vert="eaVert" anchor="t"/>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Date Placeholder 3"/>
          <p:cNvSpPr>
            <a:spLocks noGrp="1"/>
          </p:cNvSpPr>
          <p:nvPr>
            <p:ph type="dt" sz="half" idx="10"/>
          </p:nvPr>
        </p:nvSpPr>
        <p:spPr/>
        <p:txBody>
          <a:bodyPr/>
          <a:lstStyle/>
          <a:p>
            <a:fld id="{D872C760-8E1C-4D9B-8FAB-156408A7A616}" type="datetimeFigureOut">
              <a:rPr lang="pl-PL" smtClean="0"/>
              <a:pPr/>
              <a:t>2020-10-13</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155090E9-B735-49B7-809E-FB9947C64F2E}" type="slidenum">
              <a:rPr lang="pl-PL" smtClean="0"/>
              <a:pPr/>
              <a:t>‹#›</a:t>
            </a:fld>
            <a:endParaRPr lang="pl-PL"/>
          </a:p>
        </p:txBody>
      </p:sp>
    </p:spTree>
    <p:extLst>
      <p:ext uri="{BB962C8B-B14F-4D97-AF65-F5344CB8AC3E}">
        <p14:creationId xmlns="" xmlns:p14="http://schemas.microsoft.com/office/powerpoint/2010/main" val="21240669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3068" y="609599"/>
            <a:ext cx="2284487" cy="5181601"/>
          </a:xfrm>
        </p:spPr>
        <p:txBody>
          <a:bodyPr vert="eaVert"/>
          <a:lstStyle>
            <a:lvl1pPr algn="l">
              <a:defRPr/>
            </a:lvl1pPr>
          </a:lstStyle>
          <a:p>
            <a:r>
              <a:rPr lang="pl-PL" smtClean="0"/>
              <a:t>Kliknij, aby edytować styl</a:t>
            </a:r>
            <a:endParaRPr lang="en-US" dirty="0"/>
          </a:p>
        </p:txBody>
      </p:sp>
      <p:sp>
        <p:nvSpPr>
          <p:cNvPr id="3" name="Vertical Text Placeholder 2"/>
          <p:cNvSpPr>
            <a:spLocks noGrp="1"/>
          </p:cNvSpPr>
          <p:nvPr>
            <p:ph type="body" orient="vert" idx="1"/>
          </p:nvPr>
        </p:nvSpPr>
        <p:spPr>
          <a:xfrm>
            <a:off x="913796" y="609599"/>
            <a:ext cx="7916872" cy="5181601"/>
          </a:xfrm>
        </p:spPr>
        <p:txBody>
          <a:bodyPr vert="eaVert" anchor="t"/>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Date Placeholder 3"/>
          <p:cNvSpPr>
            <a:spLocks noGrp="1"/>
          </p:cNvSpPr>
          <p:nvPr>
            <p:ph type="dt" sz="half" idx="10"/>
          </p:nvPr>
        </p:nvSpPr>
        <p:spPr/>
        <p:txBody>
          <a:bodyPr/>
          <a:lstStyle/>
          <a:p>
            <a:fld id="{D872C760-8E1C-4D9B-8FAB-156408A7A616}" type="datetimeFigureOut">
              <a:rPr lang="pl-PL" smtClean="0"/>
              <a:pPr/>
              <a:t>2020-10-13</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155090E9-B735-49B7-809E-FB9947C64F2E}" type="slidenum">
              <a:rPr lang="pl-PL" smtClean="0"/>
              <a:pPr/>
              <a:t>‹#›</a:t>
            </a:fld>
            <a:endParaRPr lang="pl-PL"/>
          </a:p>
        </p:txBody>
      </p:sp>
    </p:spTree>
    <p:extLst>
      <p:ext uri="{BB962C8B-B14F-4D97-AF65-F5344CB8AC3E}">
        <p14:creationId xmlns="" xmlns:p14="http://schemas.microsoft.com/office/powerpoint/2010/main" val="4610508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Kliknij, aby edytować styl</a:t>
            </a:r>
            <a:endParaRPr lang="en-US" dirty="0"/>
          </a:p>
        </p:txBody>
      </p:sp>
      <p:sp>
        <p:nvSpPr>
          <p:cNvPr id="3" name="Content Placeholder 2"/>
          <p:cNvSpPr>
            <a:spLocks noGrp="1"/>
          </p:cNvSpPr>
          <p:nvPr>
            <p:ph idx="1"/>
          </p:nvPr>
        </p:nvSpPr>
        <p:spPr/>
        <p:txBody>
          <a:bodyPr/>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Date Placeholder 3"/>
          <p:cNvSpPr>
            <a:spLocks noGrp="1"/>
          </p:cNvSpPr>
          <p:nvPr>
            <p:ph type="dt" sz="half" idx="10"/>
          </p:nvPr>
        </p:nvSpPr>
        <p:spPr/>
        <p:txBody>
          <a:bodyPr/>
          <a:lstStyle/>
          <a:p>
            <a:fld id="{D872C760-8E1C-4D9B-8FAB-156408A7A616}" type="datetimeFigureOut">
              <a:rPr lang="pl-PL" smtClean="0"/>
              <a:pPr/>
              <a:t>2020-10-13</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155090E9-B735-49B7-809E-FB9947C64F2E}" type="slidenum">
              <a:rPr lang="pl-PL" smtClean="0"/>
              <a:pPr/>
              <a:t>‹#›</a:t>
            </a:fld>
            <a:endParaRPr lang="pl-PL"/>
          </a:p>
        </p:txBody>
      </p:sp>
    </p:spTree>
    <p:extLst>
      <p:ext uri="{BB962C8B-B14F-4D97-AF65-F5344CB8AC3E}">
        <p14:creationId xmlns="" xmlns:p14="http://schemas.microsoft.com/office/powerpoint/2010/main" val="32453930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pl-PL" smtClean="0"/>
              <a:t>Kliknij, aby edytować styl</a:t>
            </a:r>
            <a:endParaRPr lang="en-US" dirty="0"/>
          </a:p>
        </p:txBody>
      </p:sp>
      <p:sp>
        <p:nvSpPr>
          <p:cNvPr id="3" name="Text Placeholder 2"/>
          <p:cNvSpPr>
            <a:spLocks noGrp="1"/>
          </p:cNvSpPr>
          <p:nvPr>
            <p:ph type="body" idx="1"/>
          </p:nvPr>
        </p:nvSpPr>
        <p:spPr>
          <a:xfrm>
            <a:off x="1295401" y="3589879"/>
            <a:ext cx="9590550" cy="150705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Edytuj style wzorca tekstu</a:t>
            </a:r>
          </a:p>
        </p:txBody>
      </p:sp>
      <p:sp>
        <p:nvSpPr>
          <p:cNvPr id="4" name="Date Placeholder 3"/>
          <p:cNvSpPr>
            <a:spLocks noGrp="1"/>
          </p:cNvSpPr>
          <p:nvPr>
            <p:ph type="dt" sz="half" idx="10"/>
          </p:nvPr>
        </p:nvSpPr>
        <p:spPr/>
        <p:txBody>
          <a:bodyPr/>
          <a:lstStyle/>
          <a:p>
            <a:fld id="{D872C760-8E1C-4D9B-8FAB-156408A7A616}" type="datetimeFigureOut">
              <a:rPr lang="pl-PL" smtClean="0"/>
              <a:pPr/>
              <a:t>2020-10-13</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155090E9-B735-49B7-809E-FB9947C64F2E}" type="slidenum">
              <a:rPr lang="pl-PL" smtClean="0"/>
              <a:pPr/>
              <a:t>‹#›</a:t>
            </a:fld>
            <a:endParaRPr lang="pl-PL"/>
          </a:p>
        </p:txBody>
      </p:sp>
    </p:spTree>
    <p:extLst>
      <p:ext uri="{BB962C8B-B14F-4D97-AF65-F5344CB8AC3E}">
        <p14:creationId xmlns="" xmlns:p14="http://schemas.microsoft.com/office/powerpoint/2010/main" val="612529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Kliknij, aby edytować styl</a:t>
            </a:r>
            <a:endParaRPr lang="en-US" dirty="0"/>
          </a:p>
        </p:txBody>
      </p:sp>
      <p:sp>
        <p:nvSpPr>
          <p:cNvPr id="3" name="Content Placeholder 2"/>
          <p:cNvSpPr>
            <a:spLocks noGrp="1"/>
          </p:cNvSpPr>
          <p:nvPr>
            <p:ph sz="half" idx="1"/>
          </p:nvPr>
        </p:nvSpPr>
        <p:spPr>
          <a:xfrm>
            <a:off x="913795" y="1732449"/>
            <a:ext cx="5060497" cy="4058750"/>
          </a:xfrm>
        </p:spPr>
        <p:txBody>
          <a:bodyPr anchor="t">
            <a:normAutofit/>
          </a:bodyPr>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Content Placeholder 3"/>
          <p:cNvSpPr>
            <a:spLocks noGrp="1"/>
          </p:cNvSpPr>
          <p:nvPr>
            <p:ph sz="half" idx="2"/>
          </p:nvPr>
        </p:nvSpPr>
        <p:spPr>
          <a:xfrm>
            <a:off x="6202892" y="1732449"/>
            <a:ext cx="5064665" cy="4058751"/>
          </a:xfrm>
        </p:spPr>
        <p:txBody>
          <a:bodyPr anchor="t">
            <a:normAutofit/>
          </a:bodyPr>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5" name="Date Placeholder 4"/>
          <p:cNvSpPr>
            <a:spLocks noGrp="1"/>
          </p:cNvSpPr>
          <p:nvPr>
            <p:ph type="dt" sz="half" idx="10"/>
          </p:nvPr>
        </p:nvSpPr>
        <p:spPr/>
        <p:txBody>
          <a:bodyPr/>
          <a:lstStyle/>
          <a:p>
            <a:fld id="{D872C760-8E1C-4D9B-8FAB-156408A7A616}" type="datetimeFigureOut">
              <a:rPr lang="pl-PL" smtClean="0"/>
              <a:pPr/>
              <a:t>2020-10-13</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155090E9-B735-49B7-809E-FB9947C64F2E}" type="slidenum">
              <a:rPr lang="pl-PL" smtClean="0"/>
              <a:pPr/>
              <a:t>‹#›</a:t>
            </a:fld>
            <a:endParaRPr lang="pl-PL"/>
          </a:p>
        </p:txBody>
      </p:sp>
    </p:spTree>
    <p:extLst>
      <p:ext uri="{BB962C8B-B14F-4D97-AF65-F5344CB8AC3E}">
        <p14:creationId xmlns="" xmlns:p14="http://schemas.microsoft.com/office/powerpoint/2010/main" val="16005839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pic>
        <p:nvPicPr>
          <p:cNvPr id="20" name="Picture 19" descr="Slate-V2-HD-compPhotoInset.pn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913795" y="1734506"/>
            <a:ext cx="5089072" cy="4148769"/>
          </a:xfrm>
          <a:prstGeom prst="rect">
            <a:avLst/>
          </a:prstGeom>
        </p:spPr>
      </p:pic>
      <p:pic>
        <p:nvPicPr>
          <p:cNvPr id="21" name="Picture 20" descr="Slate-V2-HD-compPhotoInset.pn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6178485" y="1734506"/>
            <a:ext cx="5089072" cy="4148769"/>
          </a:xfrm>
          <a:prstGeom prst="rect">
            <a:avLst/>
          </a:prstGeom>
        </p:spPr>
      </p:pic>
      <p:sp>
        <p:nvSpPr>
          <p:cNvPr id="2" name="Title 1"/>
          <p:cNvSpPr>
            <a:spLocks noGrp="1"/>
          </p:cNvSpPr>
          <p:nvPr>
            <p:ph type="title"/>
          </p:nvPr>
        </p:nvSpPr>
        <p:spPr/>
        <p:txBody>
          <a:bodyPr/>
          <a:lstStyle>
            <a:lvl1pPr>
              <a:defRPr/>
            </a:lvl1pPr>
          </a:lstStyle>
          <a:p>
            <a:r>
              <a:rPr lang="pl-PL" smtClean="0"/>
              <a:t>Kliknij, aby edytować styl</a:t>
            </a:r>
            <a:endParaRPr lang="en-US" dirty="0"/>
          </a:p>
        </p:txBody>
      </p:sp>
      <p:sp>
        <p:nvSpPr>
          <p:cNvPr id="3" name="Text Placeholder 2"/>
          <p:cNvSpPr>
            <a:spLocks noGrp="1"/>
          </p:cNvSpPr>
          <p:nvPr>
            <p:ph type="body" idx="1"/>
          </p:nvPr>
        </p:nvSpPr>
        <p:spPr>
          <a:xfrm>
            <a:off x="1005872" y="1835254"/>
            <a:ext cx="4876344"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Edytuj style wzorca tekstu</a:t>
            </a:r>
          </a:p>
        </p:txBody>
      </p:sp>
      <p:sp>
        <p:nvSpPr>
          <p:cNvPr id="4" name="Content Placeholder 3"/>
          <p:cNvSpPr>
            <a:spLocks noGrp="1"/>
          </p:cNvSpPr>
          <p:nvPr>
            <p:ph sz="half" idx="2"/>
          </p:nvPr>
        </p:nvSpPr>
        <p:spPr>
          <a:xfrm>
            <a:off x="1005872" y="2380137"/>
            <a:ext cx="4876344" cy="3411063"/>
          </a:xfrm>
        </p:spPr>
        <p:txBody>
          <a:bodyPr anchor="t">
            <a:normAutofit/>
          </a:bodyPr>
          <a:lstStyle>
            <a:lvl1pPr>
              <a:defRPr sz="1800"/>
            </a:lvl1pPr>
            <a:lvl2pPr>
              <a:defRPr sz="1600"/>
            </a:lvl2pPr>
            <a:lvl3pPr>
              <a:defRPr sz="1400"/>
            </a:lvl3pPr>
            <a:lvl4pPr>
              <a:defRPr sz="1200"/>
            </a:lvl4pPr>
            <a:lvl5pPr>
              <a:defRPr sz="1200"/>
            </a:lvl5pPr>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5" name="Text Placeholder 4"/>
          <p:cNvSpPr>
            <a:spLocks noGrp="1"/>
          </p:cNvSpPr>
          <p:nvPr>
            <p:ph type="body" sz="quarter" idx="3"/>
          </p:nvPr>
        </p:nvSpPr>
        <p:spPr>
          <a:xfrm>
            <a:off x="6294967" y="1835254"/>
            <a:ext cx="4895330"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Edytuj style wzorca tekstu</a:t>
            </a:r>
          </a:p>
        </p:txBody>
      </p:sp>
      <p:sp>
        <p:nvSpPr>
          <p:cNvPr id="6" name="Content Placeholder 5"/>
          <p:cNvSpPr>
            <a:spLocks noGrp="1"/>
          </p:cNvSpPr>
          <p:nvPr>
            <p:ph sz="quarter" idx="4"/>
          </p:nvPr>
        </p:nvSpPr>
        <p:spPr>
          <a:xfrm>
            <a:off x="6294967" y="2380137"/>
            <a:ext cx="4895330" cy="3411063"/>
          </a:xfrm>
        </p:spPr>
        <p:txBody>
          <a:bodyPr anchor="t">
            <a:normAutofit/>
          </a:bodyPr>
          <a:lstStyle>
            <a:lvl1pPr>
              <a:defRPr sz="1800"/>
            </a:lvl1pPr>
            <a:lvl2pPr>
              <a:defRPr sz="1600"/>
            </a:lvl2pPr>
            <a:lvl3pPr>
              <a:defRPr sz="1400"/>
            </a:lvl3pPr>
            <a:lvl4pPr>
              <a:defRPr sz="1200"/>
            </a:lvl4pPr>
            <a:lvl5pPr>
              <a:defRPr sz="1200"/>
            </a:lvl5pPr>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7" name="Date Placeholder 6"/>
          <p:cNvSpPr>
            <a:spLocks noGrp="1"/>
          </p:cNvSpPr>
          <p:nvPr>
            <p:ph type="dt" sz="half" idx="10"/>
          </p:nvPr>
        </p:nvSpPr>
        <p:spPr/>
        <p:txBody>
          <a:bodyPr/>
          <a:lstStyle/>
          <a:p>
            <a:fld id="{D872C760-8E1C-4D9B-8FAB-156408A7A616}" type="datetimeFigureOut">
              <a:rPr lang="pl-PL" smtClean="0"/>
              <a:pPr/>
              <a:t>2020-10-13</a:t>
            </a:fld>
            <a:endParaRPr lang="pl-PL"/>
          </a:p>
        </p:txBody>
      </p:sp>
      <p:sp>
        <p:nvSpPr>
          <p:cNvPr id="8" name="Footer Placeholder 7"/>
          <p:cNvSpPr>
            <a:spLocks noGrp="1"/>
          </p:cNvSpPr>
          <p:nvPr>
            <p:ph type="ftr" sz="quarter" idx="11"/>
          </p:nvPr>
        </p:nvSpPr>
        <p:spPr/>
        <p:txBody>
          <a:bodyPr/>
          <a:lstStyle/>
          <a:p>
            <a:endParaRPr lang="pl-PL"/>
          </a:p>
        </p:txBody>
      </p:sp>
      <p:sp>
        <p:nvSpPr>
          <p:cNvPr id="9" name="Slide Number Placeholder 8"/>
          <p:cNvSpPr>
            <a:spLocks noGrp="1"/>
          </p:cNvSpPr>
          <p:nvPr>
            <p:ph type="sldNum" sz="quarter" idx="12"/>
          </p:nvPr>
        </p:nvSpPr>
        <p:spPr/>
        <p:txBody>
          <a:bodyPr/>
          <a:lstStyle/>
          <a:p>
            <a:fld id="{155090E9-B735-49B7-809E-FB9947C64F2E}" type="slidenum">
              <a:rPr lang="pl-PL" smtClean="0"/>
              <a:pPr/>
              <a:t>‹#›</a:t>
            </a:fld>
            <a:endParaRPr lang="pl-PL"/>
          </a:p>
        </p:txBody>
      </p:sp>
    </p:spTree>
    <p:extLst>
      <p:ext uri="{BB962C8B-B14F-4D97-AF65-F5344CB8AC3E}">
        <p14:creationId xmlns="" xmlns:p14="http://schemas.microsoft.com/office/powerpoint/2010/main" val="9298385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Kliknij, aby edytować styl</a:t>
            </a:r>
            <a:endParaRPr lang="en-US" dirty="0"/>
          </a:p>
        </p:txBody>
      </p:sp>
      <p:sp>
        <p:nvSpPr>
          <p:cNvPr id="3" name="Date Placeholder 2"/>
          <p:cNvSpPr>
            <a:spLocks noGrp="1"/>
          </p:cNvSpPr>
          <p:nvPr>
            <p:ph type="dt" sz="half" idx="10"/>
          </p:nvPr>
        </p:nvSpPr>
        <p:spPr/>
        <p:txBody>
          <a:bodyPr/>
          <a:lstStyle/>
          <a:p>
            <a:fld id="{D872C760-8E1C-4D9B-8FAB-156408A7A616}" type="datetimeFigureOut">
              <a:rPr lang="pl-PL" smtClean="0"/>
              <a:pPr/>
              <a:t>2020-10-13</a:t>
            </a:fld>
            <a:endParaRPr lang="pl-PL"/>
          </a:p>
        </p:txBody>
      </p:sp>
      <p:sp>
        <p:nvSpPr>
          <p:cNvPr id="4" name="Footer Placeholder 3"/>
          <p:cNvSpPr>
            <a:spLocks noGrp="1"/>
          </p:cNvSpPr>
          <p:nvPr>
            <p:ph type="ftr" sz="quarter" idx="11"/>
          </p:nvPr>
        </p:nvSpPr>
        <p:spPr/>
        <p:txBody>
          <a:bodyPr/>
          <a:lstStyle/>
          <a:p>
            <a:endParaRPr lang="pl-PL"/>
          </a:p>
        </p:txBody>
      </p:sp>
      <p:sp>
        <p:nvSpPr>
          <p:cNvPr id="5" name="Slide Number Placeholder 4"/>
          <p:cNvSpPr>
            <a:spLocks noGrp="1"/>
          </p:cNvSpPr>
          <p:nvPr>
            <p:ph type="sldNum" sz="quarter" idx="12"/>
          </p:nvPr>
        </p:nvSpPr>
        <p:spPr/>
        <p:txBody>
          <a:bodyPr/>
          <a:lstStyle/>
          <a:p>
            <a:fld id="{155090E9-B735-49B7-809E-FB9947C64F2E}" type="slidenum">
              <a:rPr lang="pl-PL" smtClean="0"/>
              <a:pPr/>
              <a:t>‹#›</a:t>
            </a:fld>
            <a:endParaRPr lang="pl-PL"/>
          </a:p>
        </p:txBody>
      </p:sp>
    </p:spTree>
    <p:extLst>
      <p:ext uri="{BB962C8B-B14F-4D97-AF65-F5344CB8AC3E}">
        <p14:creationId xmlns="" xmlns:p14="http://schemas.microsoft.com/office/powerpoint/2010/main" val="3709165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72C760-8E1C-4D9B-8FAB-156408A7A616}" type="datetimeFigureOut">
              <a:rPr lang="pl-PL" smtClean="0"/>
              <a:pPr/>
              <a:t>2020-10-13</a:t>
            </a:fld>
            <a:endParaRPr lang="pl-PL"/>
          </a:p>
        </p:txBody>
      </p:sp>
      <p:sp>
        <p:nvSpPr>
          <p:cNvPr id="3" name="Footer Placeholder 2"/>
          <p:cNvSpPr>
            <a:spLocks noGrp="1"/>
          </p:cNvSpPr>
          <p:nvPr>
            <p:ph type="ftr" sz="quarter" idx="11"/>
          </p:nvPr>
        </p:nvSpPr>
        <p:spPr/>
        <p:txBody>
          <a:bodyPr/>
          <a:lstStyle/>
          <a:p>
            <a:endParaRPr lang="pl-PL"/>
          </a:p>
        </p:txBody>
      </p:sp>
      <p:sp>
        <p:nvSpPr>
          <p:cNvPr id="4" name="Slide Number Placeholder 3"/>
          <p:cNvSpPr>
            <a:spLocks noGrp="1"/>
          </p:cNvSpPr>
          <p:nvPr>
            <p:ph type="sldNum" sz="quarter" idx="12"/>
          </p:nvPr>
        </p:nvSpPr>
        <p:spPr/>
        <p:txBody>
          <a:bodyPr/>
          <a:lstStyle/>
          <a:p>
            <a:fld id="{155090E9-B735-49B7-809E-FB9947C64F2E}" type="slidenum">
              <a:rPr lang="pl-PL" smtClean="0"/>
              <a:pPr/>
              <a:t>‹#›</a:t>
            </a:fld>
            <a:endParaRPr lang="pl-PL"/>
          </a:p>
        </p:txBody>
      </p:sp>
    </p:spTree>
    <p:extLst>
      <p:ext uri="{BB962C8B-B14F-4D97-AF65-F5344CB8AC3E}">
        <p14:creationId xmlns="" xmlns:p14="http://schemas.microsoft.com/office/powerpoint/2010/main" val="8452206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normAutofit/>
          </a:bodyPr>
          <a:lstStyle>
            <a:lvl1pPr algn="ctr">
              <a:defRPr sz="2400" b="0"/>
            </a:lvl1pPr>
          </a:lstStyle>
          <a:p>
            <a:r>
              <a:rPr lang="pl-PL" smtClean="0"/>
              <a:t>Kliknij, aby edytować styl</a:t>
            </a:r>
            <a:endParaRPr lang="en-US" dirty="0"/>
          </a:p>
        </p:txBody>
      </p:sp>
      <p:sp>
        <p:nvSpPr>
          <p:cNvPr id="3" name="Content Placeholder 2"/>
          <p:cNvSpPr>
            <a:spLocks noGrp="1"/>
          </p:cNvSpPr>
          <p:nvPr>
            <p:ph idx="1"/>
          </p:nvPr>
        </p:nvSpPr>
        <p:spPr>
          <a:xfrm>
            <a:off x="4855633" y="609600"/>
            <a:ext cx="6411924" cy="5181600"/>
          </a:xfrm>
        </p:spPr>
        <p:txBody>
          <a:bodyPr>
            <a:normAutofit/>
          </a:bodyPr>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Text Placeholder 3"/>
          <p:cNvSpPr>
            <a:spLocks noGrp="1"/>
          </p:cNvSpPr>
          <p:nvPr>
            <p:ph type="body" sz="half" idx="2"/>
          </p:nvPr>
        </p:nvSpPr>
        <p:spPr>
          <a:xfrm>
            <a:off x="913795" y="2431518"/>
            <a:ext cx="3706889" cy="3359681"/>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Edytuj style wzorca tekstu</a:t>
            </a:r>
          </a:p>
        </p:txBody>
      </p:sp>
      <p:sp>
        <p:nvSpPr>
          <p:cNvPr id="5" name="Date Placeholder 4"/>
          <p:cNvSpPr>
            <a:spLocks noGrp="1"/>
          </p:cNvSpPr>
          <p:nvPr>
            <p:ph type="dt" sz="half" idx="10"/>
          </p:nvPr>
        </p:nvSpPr>
        <p:spPr/>
        <p:txBody>
          <a:bodyPr/>
          <a:lstStyle/>
          <a:p>
            <a:fld id="{D872C760-8E1C-4D9B-8FAB-156408A7A616}" type="datetimeFigureOut">
              <a:rPr lang="pl-PL" smtClean="0"/>
              <a:pPr/>
              <a:t>2020-10-13</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155090E9-B735-49B7-809E-FB9947C64F2E}" type="slidenum">
              <a:rPr lang="pl-PL" smtClean="0"/>
              <a:pPr/>
              <a:t>‹#›</a:t>
            </a:fld>
            <a:endParaRPr lang="pl-PL"/>
          </a:p>
        </p:txBody>
      </p:sp>
    </p:spTree>
    <p:extLst>
      <p:ext uri="{BB962C8B-B14F-4D97-AF65-F5344CB8AC3E}">
        <p14:creationId xmlns="" xmlns:p14="http://schemas.microsoft.com/office/powerpoint/2010/main" val="19804885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pic>
        <p:nvPicPr>
          <p:cNvPr id="22" name="Picture 21" descr="Slate-V2-HD-vertPhotoInset.pn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7293665" y="609600"/>
            <a:ext cx="3584166" cy="5204832"/>
          </a:xfrm>
          <a:prstGeom prst="rect">
            <a:avLst/>
          </a:prstGeom>
        </p:spPr>
      </p:pic>
      <p:sp>
        <p:nvSpPr>
          <p:cNvPr id="2" name="Title 1"/>
          <p:cNvSpPr>
            <a:spLocks noGrp="1"/>
          </p:cNvSpPr>
          <p:nvPr>
            <p:ph type="title"/>
          </p:nvPr>
        </p:nvSpPr>
        <p:spPr>
          <a:xfrm>
            <a:off x="913795" y="609923"/>
            <a:ext cx="5934949" cy="1829338"/>
          </a:xfrm>
        </p:spPr>
        <p:txBody>
          <a:bodyPr anchor="b">
            <a:noAutofit/>
          </a:bodyPr>
          <a:lstStyle>
            <a:lvl1pPr algn="ctr">
              <a:defRPr sz="3200" b="0"/>
            </a:lvl1pPr>
          </a:lstStyle>
          <a:p>
            <a:r>
              <a:rPr lang="pl-PL" smtClean="0"/>
              <a:t>Kliknij, aby edytować styl</a:t>
            </a:r>
            <a:endParaRPr lang="en-US" dirty="0"/>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pl-PL" smtClean="0"/>
              <a:t>Kliknij ikonę, aby dodać obraz</a:t>
            </a:r>
            <a:endParaRPr lang="en-US" dirty="0"/>
          </a:p>
        </p:txBody>
      </p:sp>
      <p:sp>
        <p:nvSpPr>
          <p:cNvPr id="4" name="Text Placeholder 3"/>
          <p:cNvSpPr>
            <a:spLocks noGrp="1"/>
          </p:cNvSpPr>
          <p:nvPr>
            <p:ph type="body" sz="half" idx="2"/>
          </p:nvPr>
        </p:nvSpPr>
        <p:spPr>
          <a:xfrm>
            <a:off x="913795" y="2439261"/>
            <a:ext cx="5934949" cy="337613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Edytuj style wzorca tekstu</a:t>
            </a:r>
          </a:p>
        </p:txBody>
      </p:sp>
      <p:sp>
        <p:nvSpPr>
          <p:cNvPr id="5" name="Date Placeholder 4"/>
          <p:cNvSpPr>
            <a:spLocks noGrp="1"/>
          </p:cNvSpPr>
          <p:nvPr>
            <p:ph type="dt" sz="half" idx="10"/>
          </p:nvPr>
        </p:nvSpPr>
        <p:spPr/>
        <p:txBody>
          <a:bodyPr/>
          <a:lstStyle/>
          <a:p>
            <a:fld id="{D872C760-8E1C-4D9B-8FAB-156408A7A616}" type="datetimeFigureOut">
              <a:rPr lang="pl-PL" smtClean="0"/>
              <a:pPr/>
              <a:t>2020-10-13</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155090E9-B735-49B7-809E-FB9947C64F2E}" type="slidenum">
              <a:rPr lang="pl-PL" smtClean="0"/>
              <a:pPr/>
              <a:t>‹#›</a:t>
            </a:fld>
            <a:endParaRPr lang="pl-PL"/>
          </a:p>
        </p:txBody>
      </p:sp>
    </p:spTree>
    <p:extLst>
      <p:ext uri="{BB962C8B-B14F-4D97-AF65-F5344CB8AC3E}">
        <p14:creationId xmlns="" xmlns:p14="http://schemas.microsoft.com/office/powerpoint/2010/main" val="37084795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pl-PL" smtClean="0"/>
              <a:t>Kliknij, aby edytować styl</a:t>
            </a:r>
            <a:endParaRPr lang="en-US" dirty="0"/>
          </a:p>
        </p:txBody>
      </p:sp>
      <p:sp>
        <p:nvSpPr>
          <p:cNvPr id="3" name="Text Placeholder 2"/>
          <p:cNvSpPr>
            <a:spLocks noGrp="1"/>
          </p:cNvSpPr>
          <p:nvPr>
            <p:ph type="body" idx="1"/>
          </p:nvPr>
        </p:nvSpPr>
        <p:spPr>
          <a:xfrm>
            <a:off x="913795" y="1732449"/>
            <a:ext cx="1035376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D872C760-8E1C-4D9B-8FAB-156408A7A616}" type="datetimeFigureOut">
              <a:rPr lang="pl-PL" smtClean="0"/>
              <a:pPr/>
              <a:t>2020-10-13</a:t>
            </a:fld>
            <a:endParaRPr lang="pl-PL"/>
          </a:p>
        </p:txBody>
      </p:sp>
      <p:sp>
        <p:nvSpPr>
          <p:cNvPr id="5" name="Footer Placeholder 4"/>
          <p:cNvSpPr>
            <a:spLocks noGrp="1"/>
          </p:cNvSpPr>
          <p:nvPr>
            <p:ph type="ftr" sz="quarter" idx="3"/>
          </p:nvPr>
        </p:nvSpPr>
        <p:spPr>
          <a:xfrm>
            <a:off x="913795" y="5883275"/>
            <a:ext cx="6672865" cy="365125"/>
          </a:xfrm>
          <a:prstGeom prst="rect">
            <a:avLst/>
          </a:prstGeom>
        </p:spPr>
        <p:txBody>
          <a:bodyPr vert="horz" lIns="91440" tIns="45720" rIns="91440" bIns="45720" rtlCol="0" anchor="ctr"/>
          <a:lstStyle>
            <a:lvl1pPr algn="l">
              <a:defRPr sz="1000">
                <a:solidFill>
                  <a:schemeClr val="tx1">
                    <a:lumMod val="95000"/>
                  </a:schemeClr>
                </a:solidFill>
                <a:effectLst>
                  <a:outerShdw blurRad="50800" dist="38100" dir="2700000" algn="tl" rotWithShape="0">
                    <a:schemeClr val="bg1">
                      <a:alpha val="43000"/>
                    </a:schemeClr>
                  </a:outerShdw>
                </a:effectLst>
              </a:defRPr>
            </a:lvl1pPr>
          </a:lstStyle>
          <a:p>
            <a:endParaRPr lang="pl-PL"/>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155090E9-B735-49B7-809E-FB9947C64F2E}" type="slidenum">
              <a:rPr lang="pl-PL" smtClean="0"/>
              <a:pPr/>
              <a:t>‹#›</a:t>
            </a:fld>
            <a:endParaRPr lang="pl-PL"/>
          </a:p>
        </p:txBody>
      </p:sp>
    </p:spTree>
    <p:extLst>
      <p:ext uri="{BB962C8B-B14F-4D97-AF65-F5344CB8AC3E}">
        <p14:creationId xmlns="" xmlns:p14="http://schemas.microsoft.com/office/powerpoint/2010/main" val="418733499"/>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_rels/slide1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8.jpeg"/><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23.jpeg"/></Relationships>
</file>

<file path=ppt/slides/_rels/slide1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hyperlink" Target="https://picasaweb.google.com/lh/photo/XOpvz5BOz55SdTk6H0Fk5tMTjNZETYmyPJy0liipFm0?feat=embedwebsite"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s://picasaweb.google.com/lh/photo/NUO-07NoYl_lpgl9gNf-8dMTjNZETYmyPJy0liipFm0?feat=embedwebsite"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hyperlink" Target="https://picasaweb.google.com/lh/photo/CVFWyKX1Xx4nPOw4uow4fdMTjNZETYmyPJy0liipFm0?feat=embedwebsite"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hyperlink" Target="https://picasaweb.google.com/lh/photo/JaEB4QFL1x4RIryN8UTPPtMTjNZETYmyPJy0liipFm0?feat=embedwebsite"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hyperlink" Target="https://picasaweb.google.com/lh/photo/rqheip3Hxdb9nkZKo7VIJ9MTjNZETYmyPJy0liipFm0?feat=embedwebsite" TargetMode="External"/><Relationship Id="rId1" Type="http://schemas.openxmlformats.org/officeDocument/2006/relationships/slideLayout" Target="../slideLayouts/slideLayout2.xml"/><Relationship Id="rId5" Type="http://schemas.openxmlformats.org/officeDocument/2006/relationships/image" Target="../media/image30.jpeg"/><Relationship Id="rId4" Type="http://schemas.openxmlformats.org/officeDocument/2006/relationships/hyperlink" Target="https://picasaweb.google.com/lh/photo/IrlzbQ7f4GrHBtOriANL_dMTjNZETYmyPJy0liipFm0?feat=embedwebsite"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hyperlink" Target="https://picasaweb.google.com/lh/photo/JynqmOUX0auAxfTP6wO1ndMTjNZETYmyPJy0liipFm0?feat=embedwebsite" TargetMode="External"/><Relationship Id="rId1" Type="http://schemas.openxmlformats.org/officeDocument/2006/relationships/slideLayout" Target="../slideLayouts/slideLayout2.xml"/><Relationship Id="rId5" Type="http://schemas.openxmlformats.org/officeDocument/2006/relationships/image" Target="../media/image32.jpeg"/><Relationship Id="rId4" Type="http://schemas.openxmlformats.org/officeDocument/2006/relationships/hyperlink" Target="https://picasaweb.google.com/lh/photo/m2iDadXO-cMLwdkD6oCUYdMTjNZETYmyPJy0liipFm0?feat=embedwebsite"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hyperlink" Target="https://picasaweb.google.com/lh/photo/GdVgswDPZvNM-vroFVk0GNMTjNZETYmyPJy0liipFm0?feat=embedwebsite" TargetMode="External"/><Relationship Id="rId1" Type="http://schemas.openxmlformats.org/officeDocument/2006/relationships/slideLayout" Target="../slideLayouts/slideLayout2.xml"/><Relationship Id="rId5" Type="http://schemas.openxmlformats.org/officeDocument/2006/relationships/image" Target="../media/image34.jpeg"/><Relationship Id="rId4" Type="http://schemas.openxmlformats.org/officeDocument/2006/relationships/hyperlink" Target="https://picasaweb.google.com/lh/photo/CmUKxjgKE0c2W0XAbrtB8NMTjNZETYmyPJy0liipFm0?feat=embedwebsite" TargetMode="External"/></Relationships>
</file>

<file path=ppt/slides/_rels/slide21.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xml"/><Relationship Id="rId4" Type="http://schemas.openxmlformats.org/officeDocument/2006/relationships/image" Target="../media/image39.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youtube.com/watch?v=ekY5oZDdQ4k"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ctrTitle"/>
          </p:nvPr>
        </p:nvSpPr>
        <p:spPr>
          <a:xfrm>
            <a:off x="1370693" y="530680"/>
            <a:ext cx="9440034" cy="1004206"/>
          </a:xfrm>
        </p:spPr>
        <p:txBody>
          <a:bodyPr/>
          <a:lstStyle/>
          <a:p>
            <a:r>
              <a:rPr lang="pl-PL" dirty="0" smtClean="0">
                <a:solidFill>
                  <a:srgbClr val="FF0000"/>
                </a:solidFill>
              </a:rPr>
              <a:t>„Świat małego odkrywcy”</a:t>
            </a:r>
            <a:endParaRPr lang="pl-PL" dirty="0">
              <a:solidFill>
                <a:srgbClr val="FF0000"/>
              </a:solidFill>
            </a:endParaRPr>
          </a:p>
        </p:txBody>
      </p:sp>
      <p:sp>
        <p:nvSpPr>
          <p:cNvPr id="3" name="Podtytuł 2"/>
          <p:cNvSpPr>
            <a:spLocks noGrp="1"/>
          </p:cNvSpPr>
          <p:nvPr>
            <p:ph type="subTitle" idx="1"/>
          </p:nvPr>
        </p:nvSpPr>
        <p:spPr>
          <a:xfrm>
            <a:off x="1370693" y="5461155"/>
            <a:ext cx="9440034" cy="1127424"/>
          </a:xfrm>
        </p:spPr>
        <p:txBody>
          <a:bodyPr/>
          <a:lstStyle/>
          <a:p>
            <a:r>
              <a:rPr lang="pl-PL" dirty="0" smtClean="0"/>
              <a:t>Mgr </a:t>
            </a:r>
            <a:r>
              <a:rPr lang="pl-PL" dirty="0" smtClean="0"/>
              <a:t>Monika </a:t>
            </a:r>
            <a:r>
              <a:rPr lang="pl-PL" dirty="0" err="1" smtClean="0"/>
              <a:t>Nyk</a:t>
            </a:r>
            <a:endParaRPr lang="pl-PL" dirty="0"/>
          </a:p>
        </p:txBody>
      </p:sp>
      <p:pic>
        <p:nvPicPr>
          <p:cNvPr id="4" name="Obraz 3" descr="C:\Users\monika\Desktop\WYDRUK\IMG_20180112_174633 (1).jpg"/>
          <p:cNvPicPr/>
          <p:nvPr/>
        </p:nvPicPr>
        <p:blipFill>
          <a:blip r:embed="rId2" cstate="print"/>
          <a:srcRect/>
          <a:stretch>
            <a:fillRect/>
          </a:stretch>
        </p:blipFill>
        <p:spPr bwMode="auto">
          <a:xfrm>
            <a:off x="4335236" y="1641021"/>
            <a:ext cx="3386818" cy="3681343"/>
          </a:xfrm>
          <a:prstGeom prst="rect">
            <a:avLst/>
          </a:prstGeom>
          <a:noFill/>
          <a:ln w="9525">
            <a:noFill/>
            <a:miter lim="800000"/>
            <a:headEnd/>
            <a:tailEnd/>
          </a:ln>
        </p:spPr>
      </p:pic>
    </p:spTree>
    <p:extLst>
      <p:ext uri="{BB962C8B-B14F-4D97-AF65-F5344CB8AC3E}">
        <p14:creationId xmlns="" xmlns:p14="http://schemas.microsoft.com/office/powerpoint/2010/main" val="28250723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Pierwszy dzień jesieni – już 23 września - Obserwator Nadodrzański - Twój  Region - Twój Portal!"/>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534708" y="3437164"/>
            <a:ext cx="7111936" cy="3100520"/>
          </a:xfrm>
          <a:prstGeom prst="rect">
            <a:avLst/>
          </a:prstGeom>
          <a:noFill/>
          <a:extLst>
            <a:ext uri="{909E8E84-426E-40DD-AFC4-6F175D3DCCD1}">
              <a14:hiddenFill xmlns="" xmlns:a14="http://schemas.microsoft.com/office/drawing/2010/main">
                <a:solidFill>
                  <a:srgbClr val="FFFFFF"/>
                </a:solidFill>
              </a14:hiddenFill>
            </a:ext>
          </a:extLst>
        </p:spPr>
      </p:pic>
      <p:sp>
        <p:nvSpPr>
          <p:cNvPr id="2" name="Tytuł 1"/>
          <p:cNvSpPr>
            <a:spLocks noGrp="1"/>
          </p:cNvSpPr>
          <p:nvPr>
            <p:ph type="title"/>
          </p:nvPr>
        </p:nvSpPr>
        <p:spPr/>
        <p:txBody>
          <a:bodyPr/>
          <a:lstStyle/>
          <a:p>
            <a:endParaRPr lang="pl-PL"/>
          </a:p>
        </p:txBody>
      </p:sp>
      <p:sp>
        <p:nvSpPr>
          <p:cNvPr id="3" name="Symbol zastępczy zawartości 2"/>
          <p:cNvSpPr>
            <a:spLocks noGrp="1"/>
          </p:cNvSpPr>
          <p:nvPr>
            <p:ph idx="1"/>
          </p:nvPr>
        </p:nvSpPr>
        <p:spPr>
          <a:xfrm>
            <a:off x="913795" y="609601"/>
            <a:ext cx="10353762" cy="5181600"/>
          </a:xfrm>
        </p:spPr>
        <p:txBody>
          <a:bodyPr/>
          <a:lstStyle/>
          <a:p>
            <a:pPr marL="36900" indent="0">
              <a:buNone/>
            </a:pPr>
            <a:r>
              <a:rPr lang="pl-PL" dirty="0">
                <a:solidFill>
                  <a:schemeClr val="tx1"/>
                </a:solidFill>
                <a:effectLst/>
                <a:latin typeface="Arial Black" panose="020B0A04020102020204" pitchFamily="34" charset="0"/>
              </a:rPr>
              <a:t>Rozmowa na temat jesiennej przygody krasnala:</a:t>
            </a:r>
          </a:p>
          <a:p>
            <a:pPr marL="36900" indent="0">
              <a:buNone/>
            </a:pPr>
            <a:r>
              <a:rPr lang="pl-PL" dirty="0">
                <a:solidFill>
                  <a:schemeClr val="tx1"/>
                </a:solidFill>
                <a:effectLst/>
                <a:latin typeface="Arial Black" panose="020B0A04020102020204" pitchFamily="34" charset="0"/>
              </a:rPr>
              <a:t>- poznanie zwyczajów borsuka (poluje nocą, dba o swoją norę, jest bardzo czystym zwierzątkiem)</a:t>
            </a:r>
          </a:p>
          <a:p>
            <a:pPr marL="36900" indent="0">
              <a:buNone/>
            </a:pPr>
            <a:r>
              <a:rPr lang="pl-PL" dirty="0">
                <a:solidFill>
                  <a:schemeClr val="tx1"/>
                </a:solidFill>
                <a:effectLst/>
                <a:latin typeface="Arial Black" panose="020B0A04020102020204" pitchFamily="34" charset="0"/>
              </a:rPr>
              <a:t>- sposobu odżywiania się i wyglądu</a:t>
            </a:r>
          </a:p>
          <a:p>
            <a:pPr marL="36900" indent="0">
              <a:buNone/>
            </a:pPr>
            <a:r>
              <a:rPr lang="pl-PL" dirty="0">
                <a:solidFill>
                  <a:schemeClr val="tx1"/>
                </a:solidFill>
                <a:effectLst/>
                <a:latin typeface="Arial Black" panose="020B0A04020102020204" pitchFamily="34" charset="0"/>
              </a:rPr>
              <a:t>-próba odpowiedzi na pytanie: - jaka jest różnica w trybie życia dzieci, krasnala i borsuka?</a:t>
            </a:r>
          </a:p>
          <a:p>
            <a:pPr marL="36900" indent="0">
              <a:buNone/>
            </a:pPr>
            <a:r>
              <a:rPr lang="pl-PL" dirty="0">
                <a:solidFill>
                  <a:schemeClr val="tx1"/>
                </a:solidFill>
                <a:effectLst/>
                <a:latin typeface="Arial Black" panose="020B0A04020102020204" pitchFamily="34" charset="0"/>
              </a:rPr>
              <a:t>- co ludzie robią w dzień, a co </a:t>
            </a:r>
            <a:r>
              <a:rPr lang="pl-PL" dirty="0" smtClean="0">
                <a:solidFill>
                  <a:schemeClr val="tx1"/>
                </a:solidFill>
                <a:effectLst/>
                <a:latin typeface="Arial Black" panose="020B0A04020102020204" pitchFamily="34" charset="0"/>
              </a:rPr>
              <a:t>nocy?</a:t>
            </a:r>
            <a:endParaRPr lang="pl-PL" dirty="0">
              <a:solidFill>
                <a:schemeClr val="tx1"/>
              </a:solidFill>
              <a:effectLst/>
              <a:latin typeface="Arial Black" panose="020B0A04020102020204" pitchFamily="34" charset="0"/>
            </a:endParaRPr>
          </a:p>
          <a:p>
            <a:endParaRPr lang="pl-PL" dirty="0"/>
          </a:p>
        </p:txBody>
      </p:sp>
    </p:spTree>
    <p:extLst>
      <p:ext uri="{BB962C8B-B14F-4D97-AF65-F5344CB8AC3E}">
        <p14:creationId xmlns="" xmlns:p14="http://schemas.microsoft.com/office/powerpoint/2010/main" val="15417566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sp>
        <p:nvSpPr>
          <p:cNvPr id="3" name="Symbol zastępczy zawartości 2"/>
          <p:cNvSpPr>
            <a:spLocks noGrp="1"/>
          </p:cNvSpPr>
          <p:nvPr>
            <p:ph idx="1"/>
          </p:nvPr>
        </p:nvSpPr>
        <p:spPr>
          <a:xfrm>
            <a:off x="913795" y="609601"/>
            <a:ext cx="10353762" cy="5181600"/>
          </a:xfrm>
        </p:spPr>
        <p:txBody>
          <a:bodyPr/>
          <a:lstStyle/>
          <a:p>
            <a:pPr marL="36900" indent="0">
              <a:buNone/>
            </a:pPr>
            <a:r>
              <a:rPr lang="pl-PL" dirty="0">
                <a:solidFill>
                  <a:srgbClr val="00B0F0"/>
                </a:solidFill>
                <a:effectLst/>
                <a:latin typeface="Arial Black" panose="020B0A04020102020204" pitchFamily="34" charset="0"/>
              </a:rPr>
              <a:t>EKSPERYMENT NR 1 - Skąd się bierze dzień i noc?</a:t>
            </a:r>
          </a:p>
          <a:p>
            <a:pPr marL="36900" indent="0">
              <a:buNone/>
            </a:pPr>
            <a:r>
              <a:rPr lang="pl-PL" dirty="0">
                <a:effectLst/>
                <a:latin typeface="Arial Black" panose="020B0A04020102020204" pitchFamily="34" charset="0"/>
              </a:rPr>
              <a:t>Potrzebne </a:t>
            </a:r>
            <a:r>
              <a:rPr lang="pl-PL" dirty="0" smtClean="0">
                <a:effectLst/>
                <a:latin typeface="Arial Black" panose="020B0A04020102020204" pitchFamily="34" charset="0"/>
              </a:rPr>
              <a:t>materiały:</a:t>
            </a:r>
          </a:p>
          <a:p>
            <a:pPr marL="36900" indent="0">
              <a:buNone/>
            </a:pPr>
            <a:r>
              <a:rPr lang="pl-PL" b="1" dirty="0" smtClean="0"/>
              <a:t>Globus                                      plastelina                                         </a:t>
            </a:r>
          </a:p>
          <a:p>
            <a:endParaRPr lang="pl-PL" b="1" dirty="0"/>
          </a:p>
          <a:p>
            <a:endParaRPr lang="pl-PL" b="1" dirty="0" smtClean="0"/>
          </a:p>
          <a:p>
            <a:endParaRPr lang="pl-PL" b="1" dirty="0"/>
          </a:p>
          <a:p>
            <a:endParaRPr lang="pl-PL" b="1" dirty="0" smtClean="0"/>
          </a:p>
          <a:p>
            <a:pPr marL="36900" indent="0">
              <a:buNone/>
            </a:pPr>
            <a:r>
              <a:rPr lang="pl-PL" b="1" dirty="0" smtClean="0"/>
              <a:t>Latarka                                 </a:t>
            </a:r>
            <a:r>
              <a:rPr lang="pl-PL" b="1" dirty="0">
                <a:effectLst/>
              </a:rPr>
              <a:t>ciemne pomieszczenie.</a:t>
            </a:r>
          </a:p>
          <a:p>
            <a:pPr marL="36900" indent="0">
              <a:buNone/>
            </a:pPr>
            <a:endParaRPr lang="pl-PL" b="1" dirty="0" smtClean="0"/>
          </a:p>
          <a:p>
            <a:endParaRPr lang="pl-PL" b="1" dirty="0"/>
          </a:p>
        </p:txBody>
      </p:sp>
      <p:pic>
        <p:nvPicPr>
          <p:cNvPr id="7" name="Obraz 6" descr="Globus 420 mm FIZYCZNY pl DUŻY * stabilna podstawa 7148429871 - Allegro.pl"/>
          <p:cNvPicPr/>
          <p:nvPr/>
        </p:nvPicPr>
        <p:blipFill>
          <a:blip r:embed="rId2" cstate="print"/>
          <a:srcRect/>
          <a:stretch>
            <a:fillRect/>
          </a:stretch>
        </p:blipFill>
        <p:spPr bwMode="auto">
          <a:xfrm>
            <a:off x="913795" y="1958879"/>
            <a:ext cx="1933575" cy="1726746"/>
          </a:xfrm>
          <a:prstGeom prst="rect">
            <a:avLst/>
          </a:prstGeom>
          <a:noFill/>
          <a:ln w="9525">
            <a:noFill/>
            <a:miter lim="800000"/>
            <a:headEnd/>
            <a:tailEnd/>
          </a:ln>
        </p:spPr>
      </p:pic>
      <p:pic>
        <p:nvPicPr>
          <p:cNvPr id="8" name="Obraz 7" descr="Latarka ręczna EXPLORER, 550 lm - Mactronic"/>
          <p:cNvPicPr/>
          <p:nvPr/>
        </p:nvPicPr>
        <p:blipFill>
          <a:blip r:embed="rId3" cstate="print"/>
          <a:srcRect/>
          <a:stretch>
            <a:fillRect/>
          </a:stretch>
        </p:blipFill>
        <p:spPr bwMode="auto">
          <a:xfrm>
            <a:off x="913915" y="4095475"/>
            <a:ext cx="1933456" cy="1285875"/>
          </a:xfrm>
          <a:prstGeom prst="rect">
            <a:avLst/>
          </a:prstGeom>
          <a:noFill/>
          <a:ln w="9525">
            <a:noFill/>
            <a:miter lim="800000"/>
            <a:headEnd/>
            <a:tailEnd/>
          </a:ln>
        </p:spPr>
      </p:pic>
      <p:pic>
        <p:nvPicPr>
          <p:cNvPr id="9" name="Obraz 8" descr="Pomysły na doświetlenie ciemnych i małych pomieszczeń | Porady | Ardant.pl"/>
          <p:cNvPicPr/>
          <p:nvPr/>
        </p:nvPicPr>
        <p:blipFill>
          <a:blip r:embed="rId4" cstate="print"/>
          <a:srcRect/>
          <a:stretch>
            <a:fillRect/>
          </a:stretch>
        </p:blipFill>
        <p:spPr bwMode="auto">
          <a:xfrm>
            <a:off x="4000500" y="4095475"/>
            <a:ext cx="2645229" cy="1285875"/>
          </a:xfrm>
          <a:prstGeom prst="rect">
            <a:avLst/>
          </a:prstGeom>
          <a:noFill/>
          <a:ln w="9525">
            <a:noFill/>
            <a:miter lim="800000"/>
            <a:headEnd/>
            <a:tailEnd/>
          </a:ln>
        </p:spPr>
      </p:pic>
      <p:pic>
        <p:nvPicPr>
          <p:cNvPr id="10" name="Obraz 9" descr="PLASTELINA DO PLOMBOWANIA ZA POMOCĄ REFERENTKI - REFERETKI I LAK - PIECZĄTKI"/>
          <p:cNvPicPr/>
          <p:nvPr/>
        </p:nvPicPr>
        <p:blipFill>
          <a:blip r:embed="rId5" cstate="print"/>
          <a:srcRect/>
          <a:stretch>
            <a:fillRect/>
          </a:stretch>
        </p:blipFill>
        <p:spPr bwMode="auto">
          <a:xfrm>
            <a:off x="4000500" y="1958879"/>
            <a:ext cx="1743075" cy="1726745"/>
          </a:xfrm>
          <a:prstGeom prst="rect">
            <a:avLst/>
          </a:prstGeom>
          <a:noFill/>
          <a:ln w="9525">
            <a:noFill/>
            <a:miter lim="800000"/>
            <a:headEnd/>
            <a:tailEnd/>
          </a:ln>
        </p:spPr>
      </p:pic>
      <p:sp>
        <p:nvSpPr>
          <p:cNvPr id="11" name="pole tekstowe 10"/>
          <p:cNvSpPr txBox="1"/>
          <p:nvPr/>
        </p:nvSpPr>
        <p:spPr>
          <a:xfrm>
            <a:off x="7127421" y="1787979"/>
            <a:ext cx="4767943" cy="3693319"/>
          </a:xfrm>
          <a:prstGeom prst="rect">
            <a:avLst/>
          </a:prstGeom>
          <a:noFill/>
        </p:spPr>
        <p:txBody>
          <a:bodyPr wrap="square" rtlCol="0">
            <a:spAutoFit/>
          </a:bodyPr>
          <a:lstStyle/>
          <a:p>
            <a:r>
              <a:rPr lang="pl-PL" dirty="0"/>
              <a:t>Krok po kroku: </a:t>
            </a:r>
          </a:p>
          <a:p>
            <a:r>
              <a:rPr lang="pl-PL" dirty="0"/>
              <a:t>1. Ulep trzy małe figurki z plasteliny i umieść je w  różnych miejscach na globusie.</a:t>
            </a:r>
          </a:p>
          <a:p>
            <a:r>
              <a:rPr lang="pl-PL" dirty="0"/>
              <a:t> 2. W zaciemnionym pomieszczeniu, skieruj światło z  pewnej odległości na </a:t>
            </a:r>
            <a:r>
              <a:rPr lang="pl-PL" dirty="0" smtClean="0"/>
              <a:t>globus.</a:t>
            </a:r>
          </a:p>
          <a:p>
            <a:r>
              <a:rPr lang="pl-PL" dirty="0"/>
              <a:t>3. Wybierz jedną figurkę i ustaw globus tak, by znajdowała  się ona po stronie odwróconej od lampki. </a:t>
            </a:r>
          </a:p>
          <a:p>
            <a:r>
              <a:rPr lang="pl-PL" dirty="0"/>
              <a:t>4. Obróć globus i zwróć uwagę na to, co dzieje się z  figurką.</a:t>
            </a:r>
          </a:p>
          <a:p>
            <a:r>
              <a:rPr lang="pl-PL" dirty="0"/>
              <a:t> 5. Obracaj globus i określ dla której figurki jest dzień, a dla której noc. </a:t>
            </a:r>
          </a:p>
          <a:p>
            <a:endParaRPr lang="pl-PL" dirty="0"/>
          </a:p>
        </p:txBody>
      </p:sp>
    </p:spTree>
    <p:extLst>
      <p:ext uri="{BB962C8B-B14F-4D97-AF65-F5344CB8AC3E}">
        <p14:creationId xmlns="" xmlns:p14="http://schemas.microsoft.com/office/powerpoint/2010/main" val="37843190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solidFill>
                  <a:srgbClr val="FF0000"/>
                </a:solidFill>
              </a:rPr>
              <a:t>Wnioski:</a:t>
            </a:r>
            <a:endParaRPr lang="pl-PL" dirty="0">
              <a:solidFill>
                <a:srgbClr val="FF0000"/>
              </a:solidFill>
            </a:endParaRPr>
          </a:p>
        </p:txBody>
      </p:sp>
      <p:sp>
        <p:nvSpPr>
          <p:cNvPr id="3" name="Symbol zastępczy zawartości 2"/>
          <p:cNvSpPr>
            <a:spLocks noGrp="1"/>
          </p:cNvSpPr>
          <p:nvPr>
            <p:ph idx="1"/>
          </p:nvPr>
        </p:nvSpPr>
        <p:spPr>
          <a:xfrm>
            <a:off x="913795" y="1436915"/>
            <a:ext cx="10353762" cy="4354286"/>
          </a:xfrm>
        </p:spPr>
        <p:txBody>
          <a:bodyPr>
            <a:normAutofit/>
          </a:bodyPr>
          <a:lstStyle/>
          <a:p>
            <a:pPr marL="36900" indent="0">
              <a:buNone/>
            </a:pPr>
            <a:r>
              <a:rPr lang="pl-PL" sz="2400" b="1" dirty="0" smtClean="0">
                <a:effectLst/>
              </a:rPr>
              <a:t>Światło </a:t>
            </a:r>
            <a:r>
              <a:rPr lang="pl-PL" sz="2400" b="1" dirty="0">
                <a:effectLst/>
              </a:rPr>
              <a:t>pada zawsze tylko na jedna stronę globusa, druga pozostaje w cieniu. Światło rozchodzi się w linii prostej, nie może „zawinąć się” wokół napotkanego przedmiotu ani go opłynąć jak woda. Dlatego na Ziemi mamy dzień i noc. Kiedy słońce oświetla tę półkulę, na </a:t>
            </a:r>
            <a:r>
              <a:rPr lang="pl-PL" sz="2400" b="1" dirty="0" smtClean="0">
                <a:effectLst/>
              </a:rPr>
              <a:t>której mieszkamy</a:t>
            </a:r>
            <a:r>
              <a:rPr lang="pl-PL" sz="2400" b="1" dirty="0">
                <a:effectLst/>
              </a:rPr>
              <a:t>, mamy dzień, a ponieważ Ziemia obraca się wokół własnej osi , po około 12 godzinach nadchodzi noc. Wtedy znajdujemy się na tej zacienionej stronie. Obrót Ziemi wokół osi trwa 24 godziny czyli dobę</a:t>
            </a:r>
            <a:r>
              <a:rPr lang="pl-PL" sz="2400" b="1" dirty="0" smtClean="0">
                <a:effectLst/>
              </a:rPr>
              <a:t>.</a:t>
            </a:r>
            <a:endParaRPr lang="pl-PL" sz="2400" dirty="0">
              <a:effectLst/>
            </a:endParaRPr>
          </a:p>
        </p:txBody>
      </p:sp>
      <p:pic>
        <p:nvPicPr>
          <p:cNvPr id="4" name="Obraz 3" descr="Wczesna Edukacja Antka i Kuby : Laboratorium Młodego Naukowca. Cienie,  zegar słoneczny i tajemnica czterech pór roku"/>
          <p:cNvPicPr/>
          <p:nvPr/>
        </p:nvPicPr>
        <p:blipFill>
          <a:blip r:embed="rId2" cstate="print"/>
          <a:srcRect/>
          <a:stretch>
            <a:fillRect/>
          </a:stretch>
        </p:blipFill>
        <p:spPr bwMode="auto">
          <a:xfrm>
            <a:off x="4269921" y="4163105"/>
            <a:ext cx="3184072" cy="2455411"/>
          </a:xfrm>
          <a:prstGeom prst="rect">
            <a:avLst/>
          </a:prstGeom>
          <a:noFill/>
          <a:ln w="9525">
            <a:noFill/>
            <a:miter lim="800000"/>
            <a:headEnd/>
            <a:tailEnd/>
          </a:ln>
        </p:spPr>
      </p:pic>
    </p:spTree>
    <p:extLst>
      <p:ext uri="{BB962C8B-B14F-4D97-AF65-F5344CB8AC3E}">
        <p14:creationId xmlns="" xmlns:p14="http://schemas.microsoft.com/office/powerpoint/2010/main" val="15304933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sp>
        <p:nvSpPr>
          <p:cNvPr id="3" name="Symbol zastępczy zawartości 2"/>
          <p:cNvSpPr>
            <a:spLocks noGrp="1"/>
          </p:cNvSpPr>
          <p:nvPr>
            <p:ph idx="1"/>
          </p:nvPr>
        </p:nvSpPr>
        <p:spPr>
          <a:xfrm>
            <a:off x="913795" y="114300"/>
            <a:ext cx="10353762" cy="6645729"/>
          </a:xfrm>
        </p:spPr>
        <p:txBody>
          <a:bodyPr/>
          <a:lstStyle/>
          <a:p>
            <a:pPr marL="36900" indent="0">
              <a:buNone/>
            </a:pPr>
            <a:r>
              <a:rPr lang="pl-PL" b="1" dirty="0">
                <a:solidFill>
                  <a:srgbClr val="00B0F0"/>
                </a:solidFill>
                <a:effectLst/>
              </a:rPr>
              <a:t>EKSPERYMENT NR 2 ZAGADKOWY CIEŃ</a:t>
            </a:r>
            <a:r>
              <a:rPr lang="pl-PL" dirty="0">
                <a:solidFill>
                  <a:srgbClr val="00B0F0"/>
                </a:solidFill>
                <a:effectLst/>
              </a:rPr>
              <a:t/>
            </a:r>
            <a:br>
              <a:rPr lang="pl-PL" dirty="0">
                <a:solidFill>
                  <a:srgbClr val="00B0F0"/>
                </a:solidFill>
                <a:effectLst/>
              </a:rPr>
            </a:br>
            <a:r>
              <a:rPr lang="pl-PL" dirty="0">
                <a:effectLst/>
              </a:rPr>
              <a:t/>
            </a:r>
            <a:br>
              <a:rPr lang="pl-PL" dirty="0">
                <a:effectLst/>
              </a:rPr>
            </a:br>
            <a:r>
              <a:rPr lang="pl-PL" dirty="0">
                <a:effectLst/>
              </a:rPr>
              <a:t>Każde dziecko zapewne nie jeden raz podczas spaceru w słoneczny dzień, zwróciło uwagę na długie ciemne zjawisko zwane tajemniczo cieniem. Żeby dowiedzieć się czegoś więcej o cieniach będziecie musieli zaopatrzyć się w następujące materiały :</a:t>
            </a:r>
            <a:br>
              <a:rPr lang="pl-PL" dirty="0">
                <a:effectLst/>
              </a:rPr>
            </a:br>
            <a:r>
              <a:rPr lang="pl-PL" dirty="0">
                <a:effectLst/>
              </a:rPr>
              <a:t/>
            </a:r>
            <a:br>
              <a:rPr lang="pl-PL" dirty="0">
                <a:effectLst/>
              </a:rPr>
            </a:br>
            <a:r>
              <a:rPr lang="pl-PL" dirty="0">
                <a:effectLst/>
              </a:rPr>
              <a:t>* dwa źródła światła: latarka i lampka</a:t>
            </a:r>
            <a:br>
              <a:rPr lang="pl-PL" dirty="0">
                <a:effectLst/>
              </a:rPr>
            </a:br>
            <a:r>
              <a:rPr lang="pl-PL" dirty="0">
                <a:effectLst/>
              </a:rPr>
              <a:t>* patyczek na szaszłyki,</a:t>
            </a:r>
            <a:br>
              <a:rPr lang="pl-PL" dirty="0">
                <a:effectLst/>
              </a:rPr>
            </a:br>
            <a:r>
              <a:rPr lang="pl-PL" dirty="0">
                <a:effectLst/>
              </a:rPr>
              <a:t>* mała pomarańcza     </a:t>
            </a:r>
            <a:endParaRPr lang="pl-PL" dirty="0" smtClean="0">
              <a:effectLst/>
            </a:endParaRPr>
          </a:p>
          <a:p>
            <a:pPr marL="36900" indent="0">
              <a:buNone/>
            </a:pPr>
            <a:endParaRPr lang="pl-PL" dirty="0">
              <a:effectLst/>
            </a:endParaRPr>
          </a:p>
          <a:p>
            <a:pPr marL="36900" indent="0">
              <a:buNone/>
            </a:pPr>
            <a:endParaRPr lang="pl-PL" dirty="0" smtClean="0">
              <a:effectLst/>
            </a:endParaRPr>
          </a:p>
          <a:p>
            <a:pPr marL="36900" indent="0">
              <a:buNone/>
            </a:pPr>
            <a:endParaRPr lang="pl-PL" dirty="0">
              <a:effectLst/>
            </a:endParaRPr>
          </a:p>
          <a:p>
            <a:pPr marL="36900" indent="0">
              <a:buNone/>
            </a:pPr>
            <a:r>
              <a:rPr lang="pl-PL" dirty="0" smtClean="0">
                <a:effectLst/>
              </a:rPr>
              <a:t>Doświadczenie przeprowadzamy w zacienionym pokoju. Pomarańczę nabijamy na patyczek i ustawiamy w pewnej odległości od ściany. Całość oświetlamy latarką w ten </a:t>
            </a:r>
            <a:r>
              <a:rPr lang="pl-PL" dirty="0">
                <a:effectLst/>
              </a:rPr>
              <a:t>sposób, by światło padało na pomarańczę i ścianę. Otrzymamy w ten sposób cień, którego obraz powinien przypominać wyglądem ten ze zdjęcia. Następnie, przesuwamy pomarańczę tak, aby na zmianę raz była bliżej latarki, a raz bliżej ściany.</a:t>
            </a:r>
          </a:p>
          <a:p>
            <a:pPr marL="36900" indent="0">
              <a:buNone/>
            </a:pPr>
            <a:r>
              <a:rPr lang="pl-PL" dirty="0" smtClean="0">
                <a:effectLst/>
              </a:rPr>
              <a:t>                                                                             </a:t>
            </a:r>
          </a:p>
          <a:p>
            <a:endParaRPr lang="pl-PL" dirty="0"/>
          </a:p>
        </p:txBody>
      </p:sp>
      <p:pic>
        <p:nvPicPr>
          <p:cNvPr id="4" name="Obraz 3" descr="Latarka ręczna EXPLORER, 550 lm - Mactronic"/>
          <p:cNvPicPr/>
          <p:nvPr/>
        </p:nvPicPr>
        <p:blipFill>
          <a:blip r:embed="rId2" cstate="print"/>
          <a:srcRect/>
          <a:stretch>
            <a:fillRect/>
          </a:stretch>
        </p:blipFill>
        <p:spPr bwMode="auto">
          <a:xfrm>
            <a:off x="1011767" y="2967717"/>
            <a:ext cx="2085975" cy="1285875"/>
          </a:xfrm>
          <a:prstGeom prst="rect">
            <a:avLst/>
          </a:prstGeom>
          <a:noFill/>
          <a:ln w="9525">
            <a:noFill/>
            <a:miter lim="800000"/>
            <a:headEnd/>
            <a:tailEnd/>
          </a:ln>
        </p:spPr>
      </p:pic>
      <p:pic>
        <p:nvPicPr>
          <p:cNvPr id="5" name="Obraz 4" descr="Lampka biurkowa czarna Tim 17cm x 53cm 7316 – sklep BRW"/>
          <p:cNvPicPr/>
          <p:nvPr/>
        </p:nvPicPr>
        <p:blipFill>
          <a:blip r:embed="rId3" cstate="print"/>
          <a:srcRect/>
          <a:stretch>
            <a:fillRect/>
          </a:stretch>
        </p:blipFill>
        <p:spPr bwMode="auto">
          <a:xfrm>
            <a:off x="3443968" y="2967716"/>
            <a:ext cx="2050596" cy="1285875"/>
          </a:xfrm>
          <a:prstGeom prst="rect">
            <a:avLst/>
          </a:prstGeom>
          <a:noFill/>
          <a:ln w="9525">
            <a:noFill/>
            <a:miter lim="800000"/>
            <a:headEnd/>
            <a:tailEnd/>
          </a:ln>
        </p:spPr>
      </p:pic>
      <p:pic>
        <p:nvPicPr>
          <p:cNvPr id="6" name="Obraz 5" descr="Panacea.pl - kwartalnik Labofarmu upowszechniający ziołolecznictwo"/>
          <p:cNvPicPr/>
          <p:nvPr/>
        </p:nvPicPr>
        <p:blipFill>
          <a:blip r:embed="rId4" cstate="print"/>
          <a:srcRect/>
          <a:stretch>
            <a:fillRect/>
          </a:stretch>
        </p:blipFill>
        <p:spPr bwMode="auto">
          <a:xfrm>
            <a:off x="5840790" y="2967715"/>
            <a:ext cx="1580545" cy="1285875"/>
          </a:xfrm>
          <a:prstGeom prst="rect">
            <a:avLst/>
          </a:prstGeom>
          <a:noFill/>
          <a:ln w="9525">
            <a:noFill/>
            <a:miter lim="800000"/>
            <a:headEnd/>
            <a:tailEnd/>
          </a:ln>
        </p:spPr>
      </p:pic>
      <p:pic>
        <p:nvPicPr>
          <p:cNvPr id="7" name="Obraz 6" descr="Patyczki bambusowe do burgerów, szaszłyków 25 cm - 250 szt./opak. DIS-PACK  - OPAKOWANIA JEDNORAZOWE GASTRONOMIA"/>
          <p:cNvPicPr/>
          <p:nvPr/>
        </p:nvPicPr>
        <p:blipFill>
          <a:blip r:embed="rId5" cstate="print"/>
          <a:srcRect/>
          <a:stretch>
            <a:fillRect/>
          </a:stretch>
        </p:blipFill>
        <p:spPr bwMode="auto">
          <a:xfrm>
            <a:off x="7767561" y="2967715"/>
            <a:ext cx="1499508" cy="1285875"/>
          </a:xfrm>
          <a:prstGeom prst="rect">
            <a:avLst/>
          </a:prstGeom>
          <a:noFill/>
          <a:ln w="9525">
            <a:noFill/>
            <a:miter lim="800000"/>
            <a:headEnd/>
            <a:tailEnd/>
          </a:ln>
        </p:spPr>
      </p:pic>
    </p:spTree>
    <p:extLst>
      <p:ext uri="{BB962C8B-B14F-4D97-AF65-F5344CB8AC3E}">
        <p14:creationId xmlns="" xmlns:p14="http://schemas.microsoft.com/office/powerpoint/2010/main" val="23187062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sp>
        <p:nvSpPr>
          <p:cNvPr id="3" name="Symbol zastępczy zawartości 2"/>
          <p:cNvSpPr>
            <a:spLocks noGrp="1"/>
          </p:cNvSpPr>
          <p:nvPr>
            <p:ph idx="1"/>
          </p:nvPr>
        </p:nvSpPr>
        <p:spPr>
          <a:xfrm>
            <a:off x="913795" y="609601"/>
            <a:ext cx="10353762" cy="5181600"/>
          </a:xfrm>
        </p:spPr>
        <p:txBody>
          <a:bodyPr/>
          <a:lstStyle/>
          <a:p>
            <a:pPr marL="36900" indent="0">
              <a:buNone/>
            </a:pPr>
            <a:r>
              <a:rPr lang="pl-PL" dirty="0">
                <a:effectLst/>
                <a:latin typeface="Arial Black" panose="020B0A04020102020204" pitchFamily="34" charset="0"/>
              </a:rPr>
              <a:t>W wyniku oświetlenia pomarańczy latarką, otrzymaliśmy na ścianie jej cień. Cień to obszar, który tworzy się za obiektem, jaki stanął na przeszkodzie promieniom światła biegnącym po liniach prostych. Cień, który uzyskaliśmy jest duży i wyraźny, ponieważ obiekt znajduje się blisko źródła światła i zatrzymuje dużą jego ilość. Im bardziej oddalimy nasza pomarańczę od latarki tym mniejszy otrzymamy cień.</a:t>
            </a:r>
            <a:br>
              <a:rPr lang="pl-PL" dirty="0">
                <a:effectLst/>
                <a:latin typeface="Arial Black" panose="020B0A04020102020204" pitchFamily="34" charset="0"/>
              </a:rPr>
            </a:br>
            <a:r>
              <a:rPr lang="pl-PL" dirty="0">
                <a:effectLst/>
                <a:latin typeface="Arial Black" panose="020B0A04020102020204" pitchFamily="34" charset="0"/>
              </a:rPr>
              <a:t/>
            </a:r>
            <a:br>
              <a:rPr lang="pl-PL" dirty="0">
                <a:effectLst/>
                <a:latin typeface="Arial Black" panose="020B0A04020102020204" pitchFamily="34" charset="0"/>
              </a:rPr>
            </a:br>
            <a:endParaRPr lang="pl-PL" dirty="0">
              <a:latin typeface="Arial Black" panose="020B0A04020102020204" pitchFamily="34" charset="0"/>
            </a:endParaRPr>
          </a:p>
        </p:txBody>
      </p:sp>
      <p:pic>
        <p:nvPicPr>
          <p:cNvPr id="4" name="Obraz 3" descr="https://lh6.googleusercontent.com/-HfCbOOFKpDc/T28YVcC5myI/AAAAAAAAGKk/I-LGe1UiBSw/s400/Eksperyment%2520z%2520cieniem.JPG">
            <a:hlinkClick r:id="rId2"/>
          </p:cNvPr>
          <p:cNvPicPr/>
          <p:nvPr/>
        </p:nvPicPr>
        <p:blipFill>
          <a:blip r:embed="rId3" cstate="print"/>
          <a:srcRect/>
          <a:stretch>
            <a:fillRect/>
          </a:stretch>
        </p:blipFill>
        <p:spPr bwMode="auto">
          <a:xfrm>
            <a:off x="4185676" y="2969758"/>
            <a:ext cx="3810000" cy="3171825"/>
          </a:xfrm>
          <a:prstGeom prst="rect">
            <a:avLst/>
          </a:prstGeom>
          <a:noFill/>
          <a:ln w="9525">
            <a:noFill/>
            <a:miter lim="800000"/>
            <a:headEnd/>
            <a:tailEnd/>
          </a:ln>
        </p:spPr>
      </p:pic>
    </p:spTree>
    <p:extLst>
      <p:ext uri="{BB962C8B-B14F-4D97-AF65-F5344CB8AC3E}">
        <p14:creationId xmlns="" xmlns:p14="http://schemas.microsoft.com/office/powerpoint/2010/main" val="24747191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sp>
        <p:nvSpPr>
          <p:cNvPr id="3" name="Symbol zastępczy zawartości 2"/>
          <p:cNvSpPr>
            <a:spLocks noGrp="1"/>
          </p:cNvSpPr>
          <p:nvPr>
            <p:ph idx="1"/>
          </p:nvPr>
        </p:nvSpPr>
        <p:spPr>
          <a:xfrm>
            <a:off x="913795" y="609601"/>
            <a:ext cx="10353762" cy="6150428"/>
          </a:xfrm>
        </p:spPr>
        <p:txBody>
          <a:bodyPr/>
          <a:lstStyle/>
          <a:p>
            <a:r>
              <a:rPr lang="pl-PL" dirty="0">
                <a:effectLst/>
                <a:latin typeface="Arial Black" panose="020B0A04020102020204" pitchFamily="34" charset="0"/>
              </a:rPr>
              <a:t>W kolejnym etapie naszego eksperymentu oświetlamy pomarańczę, lampką. Co możemy zaobserwować? Cień, który otrzymamy w ten sposób będzie dużo mniej wyraźny z ewidentnie ciemniejszym środkiem i wyraźnie zaznaczonym jaśniejszym obszarem zwanym: półcieniem. Dzieje się tak, ponieważ źródło światła, którego użyliśmy jest większe od użytego obiektu</a:t>
            </a:r>
            <a:r>
              <a:rPr lang="pl-PL" dirty="0" smtClean="0">
                <a:effectLst/>
                <a:latin typeface="Arial Black" panose="020B0A04020102020204" pitchFamily="34" charset="0"/>
              </a:rPr>
              <a:t>.</a:t>
            </a:r>
            <a:r>
              <a:rPr lang="pl-PL" dirty="0">
                <a:effectLst/>
              </a:rPr>
              <a:t> </a:t>
            </a:r>
            <a:r>
              <a:rPr lang="pl-PL" dirty="0">
                <a:effectLst/>
                <a:latin typeface="Arial Black" panose="020B0A04020102020204" pitchFamily="34" charset="0"/>
              </a:rPr>
              <a:t>Oczywiście cienie można także obserwować w ciągu dnia. W południe będzie on krótki i intensywny. Wraz z upływem dnia będzie się wydłużał i stanie się bardziej rozłożysty ;-)</a:t>
            </a:r>
          </a:p>
          <a:p>
            <a:r>
              <a:rPr lang="pl-PL" dirty="0">
                <a:effectLst/>
              </a:rPr>
              <a:t> </a:t>
            </a:r>
          </a:p>
          <a:p>
            <a:pPr marL="36900" indent="0">
              <a:buNone/>
            </a:pPr>
            <a:endParaRPr lang="pl-PL" dirty="0">
              <a:effectLst/>
              <a:latin typeface="Arial Black" panose="020B0A04020102020204" pitchFamily="34" charset="0"/>
            </a:endParaRPr>
          </a:p>
          <a:p>
            <a:pPr marL="36900" indent="0">
              <a:buNone/>
            </a:pPr>
            <a:r>
              <a:rPr lang="pl-PL" dirty="0">
                <a:effectLst/>
              </a:rPr>
              <a:t/>
            </a:r>
            <a:br>
              <a:rPr lang="pl-PL" dirty="0">
                <a:effectLst/>
              </a:rPr>
            </a:br>
            <a:endParaRPr lang="pl-PL" dirty="0"/>
          </a:p>
        </p:txBody>
      </p:sp>
      <p:pic>
        <p:nvPicPr>
          <p:cNvPr id="4" name="Obraz 3" descr="https://lh6.googleusercontent.com/-q6Rou2xP_9I/T28YT5Zn4oI/AAAAAAAAGKU/DL0b3d0p_6I/s400/Eksperyment%2520z%2520cieniem%2520%25282%2529.JPG">
            <a:hlinkClick r:id="rId2"/>
          </p:cNvPr>
          <p:cNvPicPr/>
          <p:nvPr/>
        </p:nvPicPr>
        <p:blipFill>
          <a:blip r:embed="rId3" cstate="print"/>
          <a:srcRect/>
          <a:stretch>
            <a:fillRect/>
          </a:stretch>
        </p:blipFill>
        <p:spPr bwMode="auto">
          <a:xfrm>
            <a:off x="4095869" y="3432532"/>
            <a:ext cx="3810000" cy="2857500"/>
          </a:xfrm>
          <a:prstGeom prst="rect">
            <a:avLst/>
          </a:prstGeom>
          <a:noFill/>
          <a:ln w="9525">
            <a:noFill/>
            <a:miter lim="800000"/>
            <a:headEnd/>
            <a:tailEnd/>
          </a:ln>
        </p:spPr>
      </p:pic>
    </p:spTree>
    <p:extLst>
      <p:ext uri="{BB962C8B-B14F-4D97-AF65-F5344CB8AC3E}">
        <p14:creationId xmlns="" xmlns:p14="http://schemas.microsoft.com/office/powerpoint/2010/main" val="27783138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sp>
        <p:nvSpPr>
          <p:cNvPr id="3" name="Symbol zastępczy zawartości 2"/>
          <p:cNvSpPr>
            <a:spLocks noGrp="1"/>
          </p:cNvSpPr>
          <p:nvPr>
            <p:ph idx="1"/>
          </p:nvPr>
        </p:nvSpPr>
        <p:spPr>
          <a:xfrm>
            <a:off x="913795" y="609601"/>
            <a:ext cx="10353762" cy="5181600"/>
          </a:xfrm>
        </p:spPr>
        <p:txBody>
          <a:bodyPr/>
          <a:lstStyle/>
          <a:p>
            <a:pPr marL="36900" indent="0">
              <a:buNone/>
            </a:pPr>
            <a:r>
              <a:rPr lang="pl-PL" dirty="0">
                <a:effectLst/>
                <a:latin typeface="Arial Black" panose="020B0A04020102020204" pitchFamily="34" charset="0"/>
              </a:rPr>
              <a:t>Tą samą nabitą pomarańcze z poprzedniego eksperymentu ustawiamy w dowolnych pozycjach przed źródłem światła( lampka). Cokolwiek byśmy wyczyniali z pomarańczą, oświetlona będzie zawsze tylko ta jej część, zwrócona bezpośrednio do światła. Całe szczęście, że nasza kula ziemska obraca się wokół własnej osi inaczej bylibyśmy skazani na wieczny dzień lub wieczną noc ;-)</a:t>
            </a:r>
          </a:p>
          <a:p>
            <a:endParaRPr lang="pl-PL" dirty="0"/>
          </a:p>
        </p:txBody>
      </p:sp>
      <p:pic>
        <p:nvPicPr>
          <p:cNvPr id="4" name="Obraz 3" descr="https://lh4.googleusercontent.com/-k9jTNdwvK0c/T28XfTX_XDI/AAAAAAAAGHI/6ZhI8ZRZMoY/s400/036.JPG">
            <a:hlinkClick r:id="rId2"/>
          </p:cNvPr>
          <p:cNvPicPr/>
          <p:nvPr/>
        </p:nvPicPr>
        <p:blipFill>
          <a:blip r:embed="rId3" cstate="print"/>
          <a:srcRect/>
          <a:stretch>
            <a:fillRect/>
          </a:stretch>
        </p:blipFill>
        <p:spPr bwMode="auto">
          <a:xfrm>
            <a:off x="4185676" y="2824843"/>
            <a:ext cx="3810000" cy="2857500"/>
          </a:xfrm>
          <a:prstGeom prst="rect">
            <a:avLst/>
          </a:prstGeom>
          <a:noFill/>
          <a:ln w="9525">
            <a:noFill/>
            <a:miter lim="800000"/>
            <a:headEnd/>
            <a:tailEnd/>
          </a:ln>
        </p:spPr>
      </p:pic>
    </p:spTree>
    <p:extLst>
      <p:ext uri="{BB962C8B-B14F-4D97-AF65-F5344CB8AC3E}">
        <p14:creationId xmlns="" xmlns:p14="http://schemas.microsoft.com/office/powerpoint/2010/main" val="32220957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sp>
        <p:nvSpPr>
          <p:cNvPr id="3" name="Symbol zastępczy zawartości 2"/>
          <p:cNvSpPr>
            <a:spLocks noGrp="1"/>
          </p:cNvSpPr>
          <p:nvPr>
            <p:ph idx="1"/>
          </p:nvPr>
        </p:nvSpPr>
        <p:spPr/>
        <p:txBody>
          <a:bodyPr/>
          <a:lstStyle/>
          <a:p>
            <a:pPr marL="36900" indent="0">
              <a:buNone/>
            </a:pPr>
            <a:r>
              <a:rPr lang="pl-PL" b="1" dirty="0">
                <a:solidFill>
                  <a:srgbClr val="00B0F0"/>
                </a:solidFill>
                <a:effectLst/>
              </a:rPr>
              <a:t>EKSPERYMENT NR 3 BUDUJEMY ZEGAR SŁONECZNY</a:t>
            </a:r>
            <a:r>
              <a:rPr lang="pl-PL" dirty="0">
                <a:effectLst/>
              </a:rPr>
              <a:t/>
            </a:r>
            <a:br>
              <a:rPr lang="pl-PL" dirty="0">
                <a:effectLst/>
              </a:rPr>
            </a:br>
            <a:r>
              <a:rPr lang="pl-PL" dirty="0">
                <a:effectLst/>
              </a:rPr>
              <a:t/>
            </a:r>
            <a:br>
              <a:rPr lang="pl-PL" dirty="0">
                <a:effectLst/>
              </a:rPr>
            </a:br>
            <a:endParaRPr lang="pl-PL" dirty="0">
              <a:effectLst/>
            </a:endParaRPr>
          </a:p>
          <a:p>
            <a:pPr marL="36900" indent="0">
              <a:buNone/>
            </a:pPr>
            <a:r>
              <a:rPr lang="pl-PL" dirty="0">
                <a:effectLst/>
              </a:rPr>
              <a:t>Do wykonania modelu zegara będziecie potrzebować materiałów widocznych na zdjęciu plus jeden arkusz czystego białego papieru A4.</a:t>
            </a:r>
          </a:p>
          <a:p>
            <a:endParaRPr lang="pl-PL" dirty="0"/>
          </a:p>
        </p:txBody>
      </p:sp>
      <p:pic>
        <p:nvPicPr>
          <p:cNvPr id="4" name="Obraz 3" descr="https://lh6.googleusercontent.com/-GmcCzSt6iN4/T28Xt6uvnvI/AAAAAAAAGII/b7HWOxH4vqE/s400/Budujemy%2520zegar%2520s%25C5%2582oneczny.JPG">
            <a:hlinkClick r:id="rId2"/>
          </p:cNvPr>
          <p:cNvPicPr/>
          <p:nvPr/>
        </p:nvPicPr>
        <p:blipFill>
          <a:blip r:embed="rId3" cstate="print"/>
          <a:srcRect/>
          <a:stretch>
            <a:fillRect/>
          </a:stretch>
        </p:blipFill>
        <p:spPr bwMode="auto">
          <a:xfrm>
            <a:off x="4185676" y="3859666"/>
            <a:ext cx="3810000" cy="2486025"/>
          </a:xfrm>
          <a:prstGeom prst="rect">
            <a:avLst/>
          </a:prstGeom>
          <a:noFill/>
          <a:ln w="9525">
            <a:noFill/>
            <a:miter lim="800000"/>
            <a:headEnd/>
            <a:tailEnd/>
          </a:ln>
        </p:spPr>
      </p:pic>
    </p:spTree>
    <p:extLst>
      <p:ext uri="{BB962C8B-B14F-4D97-AF65-F5344CB8AC3E}">
        <p14:creationId xmlns="" xmlns:p14="http://schemas.microsoft.com/office/powerpoint/2010/main" val="32939114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sp>
        <p:nvSpPr>
          <p:cNvPr id="3" name="Symbol zastępczy zawartości 2"/>
          <p:cNvSpPr>
            <a:spLocks noGrp="1"/>
          </p:cNvSpPr>
          <p:nvPr>
            <p:ph idx="1"/>
          </p:nvPr>
        </p:nvSpPr>
        <p:spPr>
          <a:xfrm>
            <a:off x="913794" y="171450"/>
            <a:ext cx="10315781" cy="6686549"/>
          </a:xfrm>
        </p:spPr>
        <p:txBody>
          <a:bodyPr>
            <a:normAutofit lnSpcReduction="10000"/>
          </a:bodyPr>
          <a:lstStyle/>
          <a:p>
            <a:pPr marL="36900" indent="0">
              <a:buNone/>
            </a:pPr>
            <a:r>
              <a:rPr lang="pl-PL" dirty="0">
                <a:effectLst/>
                <a:latin typeface="Arial Black" panose="020B0A04020102020204" pitchFamily="34" charset="0"/>
              </a:rPr>
              <a:t>Za pomocą miski, dokładnie odrysowujemy okrąg</a:t>
            </a:r>
            <a:r>
              <a:rPr lang="pl-PL" dirty="0" smtClean="0">
                <a:effectLst/>
                <a:latin typeface="Arial Black" panose="020B0A04020102020204" pitchFamily="34" charset="0"/>
              </a:rPr>
              <a:t>.</a:t>
            </a:r>
          </a:p>
          <a:p>
            <a:pPr marL="36900" indent="0">
              <a:buNone/>
            </a:pPr>
            <a:endParaRPr lang="pl-PL" dirty="0">
              <a:effectLst/>
              <a:latin typeface="Arial Black" panose="020B0A04020102020204" pitchFamily="34" charset="0"/>
            </a:endParaRPr>
          </a:p>
          <a:p>
            <a:pPr marL="36900" indent="0">
              <a:buNone/>
            </a:pPr>
            <a:endParaRPr lang="pl-PL" dirty="0" smtClean="0">
              <a:effectLst/>
              <a:latin typeface="Arial Black" panose="020B0A04020102020204" pitchFamily="34" charset="0"/>
            </a:endParaRPr>
          </a:p>
          <a:p>
            <a:pPr marL="36900" indent="0">
              <a:buNone/>
            </a:pPr>
            <a:endParaRPr lang="pl-PL" dirty="0">
              <a:effectLst/>
              <a:latin typeface="Arial Black" panose="020B0A04020102020204" pitchFamily="34" charset="0"/>
            </a:endParaRPr>
          </a:p>
          <a:p>
            <a:pPr marL="36900" indent="0">
              <a:buNone/>
            </a:pPr>
            <a:endParaRPr lang="pl-PL" dirty="0" smtClean="0">
              <a:effectLst/>
              <a:latin typeface="Arial Black" panose="020B0A04020102020204" pitchFamily="34" charset="0"/>
            </a:endParaRPr>
          </a:p>
          <a:p>
            <a:pPr marL="36900" indent="0">
              <a:buNone/>
            </a:pPr>
            <a:endParaRPr lang="pl-PL" dirty="0">
              <a:effectLst/>
              <a:latin typeface="Arial Black" panose="020B0A04020102020204" pitchFamily="34" charset="0"/>
            </a:endParaRPr>
          </a:p>
          <a:p>
            <a:pPr marL="36900" indent="0">
              <a:buNone/>
            </a:pPr>
            <a:r>
              <a:rPr lang="pl-PL" dirty="0" smtClean="0">
                <a:effectLst/>
                <a:latin typeface="Arial Black" panose="020B0A04020102020204" pitchFamily="34" charset="0"/>
              </a:rPr>
              <a:t>Wycinamy </a:t>
            </a:r>
            <a:r>
              <a:rPr lang="pl-PL" dirty="0">
                <a:effectLst/>
                <a:latin typeface="Arial Black" panose="020B0A04020102020204" pitchFamily="34" charset="0"/>
              </a:rPr>
              <a:t>go ostrożnie</a:t>
            </a:r>
            <a:r>
              <a:rPr lang="pl-PL" dirty="0" smtClean="0">
                <a:effectLst/>
                <a:latin typeface="Arial Black" panose="020B0A04020102020204" pitchFamily="34" charset="0"/>
              </a:rPr>
              <a:t>.</a:t>
            </a:r>
          </a:p>
          <a:p>
            <a:pPr marL="36900" indent="0">
              <a:buNone/>
            </a:pPr>
            <a:endParaRPr lang="pl-PL" dirty="0">
              <a:effectLst/>
              <a:latin typeface="Arial Black" panose="020B0A04020102020204" pitchFamily="34" charset="0"/>
            </a:endParaRPr>
          </a:p>
          <a:p>
            <a:pPr marL="36900" indent="0">
              <a:buNone/>
            </a:pPr>
            <a:endParaRPr lang="pl-PL" dirty="0" smtClean="0">
              <a:effectLst/>
              <a:latin typeface="Arial Black" panose="020B0A04020102020204" pitchFamily="34" charset="0"/>
            </a:endParaRPr>
          </a:p>
          <a:p>
            <a:pPr marL="36900" indent="0">
              <a:buNone/>
            </a:pPr>
            <a:endParaRPr lang="pl-PL" dirty="0">
              <a:effectLst/>
              <a:latin typeface="Arial Black" panose="020B0A04020102020204" pitchFamily="34" charset="0"/>
            </a:endParaRPr>
          </a:p>
          <a:p>
            <a:pPr marL="36900" indent="0">
              <a:buNone/>
            </a:pPr>
            <a:endParaRPr lang="pl-PL" dirty="0" smtClean="0">
              <a:effectLst/>
              <a:latin typeface="Arial Black" panose="020B0A04020102020204" pitchFamily="34" charset="0"/>
            </a:endParaRPr>
          </a:p>
          <a:p>
            <a:pPr marL="36900" indent="0">
              <a:buNone/>
            </a:pPr>
            <a:endParaRPr lang="pl-PL" dirty="0">
              <a:effectLst/>
              <a:latin typeface="Arial Black" panose="020B0A04020102020204" pitchFamily="34" charset="0"/>
            </a:endParaRPr>
          </a:p>
          <a:p>
            <a:pPr marL="36900" indent="0">
              <a:buNone/>
            </a:pPr>
            <a:endParaRPr lang="pl-PL" dirty="0" smtClean="0">
              <a:effectLst/>
              <a:latin typeface="Arial Black" panose="020B0A04020102020204" pitchFamily="34" charset="0"/>
            </a:endParaRPr>
          </a:p>
          <a:p>
            <a:pPr marL="36900" indent="0">
              <a:buNone/>
            </a:pPr>
            <a:r>
              <a:rPr lang="pl-PL" dirty="0">
                <a:effectLst/>
                <a:latin typeface="Arial Black" panose="020B0A04020102020204" pitchFamily="34" charset="0"/>
              </a:rPr>
              <a:t>Naklejamy na czysta białą kartkę A4.</a:t>
            </a:r>
            <a:r>
              <a:rPr lang="pl-PL" dirty="0">
                <a:effectLst/>
              </a:rPr>
              <a:t/>
            </a:r>
            <a:br>
              <a:rPr lang="pl-PL" dirty="0">
                <a:effectLst/>
              </a:rPr>
            </a:br>
            <a:r>
              <a:rPr lang="pl-PL" dirty="0">
                <a:effectLst/>
              </a:rPr>
              <a:t/>
            </a:r>
            <a:br>
              <a:rPr lang="pl-PL" dirty="0">
                <a:effectLst/>
              </a:rPr>
            </a:br>
            <a:r>
              <a:rPr lang="pl-PL" dirty="0">
                <a:effectLst/>
              </a:rPr>
              <a:t/>
            </a:r>
            <a:br>
              <a:rPr lang="pl-PL" dirty="0">
                <a:effectLst/>
              </a:rPr>
            </a:br>
            <a:endParaRPr lang="pl-PL" dirty="0"/>
          </a:p>
        </p:txBody>
      </p:sp>
      <p:pic>
        <p:nvPicPr>
          <p:cNvPr id="4" name="Obraz 3" descr="https://lh3.googleusercontent.com/-cxS87jNrXtw/T28XkXL66aI/AAAAAAAAGHY/llIjgSSZWgM/s400/Budujemy%2520zegar%2520s%25C5%2582oneczny%2520%25282%2529.JPG">
            <a:hlinkClick r:id="rId2"/>
          </p:cNvPr>
          <p:cNvPicPr/>
          <p:nvPr/>
        </p:nvPicPr>
        <p:blipFill>
          <a:blip r:embed="rId3" cstate="print"/>
          <a:srcRect/>
          <a:stretch>
            <a:fillRect/>
          </a:stretch>
        </p:blipFill>
        <p:spPr bwMode="auto">
          <a:xfrm>
            <a:off x="3889098" y="513250"/>
            <a:ext cx="3810000" cy="2133600"/>
          </a:xfrm>
          <a:prstGeom prst="rect">
            <a:avLst/>
          </a:prstGeom>
          <a:noFill/>
          <a:ln w="9525">
            <a:noFill/>
            <a:miter lim="800000"/>
            <a:headEnd/>
            <a:tailEnd/>
          </a:ln>
        </p:spPr>
      </p:pic>
      <p:pic>
        <p:nvPicPr>
          <p:cNvPr id="5" name="Obraz 4" descr="https://lh3.googleusercontent.com/-oCXf-lZ60yc/T28Xk3RwPzI/AAAAAAAAGHc/1tK9dqJZPSE/s400/Budujemy%2520zegar%2520s%25C5%2582oneczny%2520%25283%2529.JPG">
            <a:hlinkClick r:id="rId4"/>
          </p:cNvPr>
          <p:cNvPicPr/>
          <p:nvPr/>
        </p:nvPicPr>
        <p:blipFill>
          <a:blip r:embed="rId5" cstate="print"/>
          <a:srcRect/>
          <a:stretch>
            <a:fillRect/>
          </a:stretch>
        </p:blipFill>
        <p:spPr bwMode="auto">
          <a:xfrm>
            <a:off x="3889098" y="3128282"/>
            <a:ext cx="3810000" cy="2157542"/>
          </a:xfrm>
          <a:prstGeom prst="rect">
            <a:avLst/>
          </a:prstGeom>
          <a:noFill/>
          <a:ln w="9525">
            <a:noFill/>
            <a:miter lim="800000"/>
            <a:headEnd/>
            <a:tailEnd/>
          </a:ln>
        </p:spPr>
      </p:pic>
    </p:spTree>
    <p:extLst>
      <p:ext uri="{BB962C8B-B14F-4D97-AF65-F5344CB8AC3E}">
        <p14:creationId xmlns="" xmlns:p14="http://schemas.microsoft.com/office/powerpoint/2010/main" val="28920225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sp>
        <p:nvSpPr>
          <p:cNvPr id="3" name="Symbol zastępczy zawartości 2"/>
          <p:cNvSpPr>
            <a:spLocks noGrp="1"/>
          </p:cNvSpPr>
          <p:nvPr>
            <p:ph idx="1"/>
          </p:nvPr>
        </p:nvSpPr>
        <p:spPr>
          <a:xfrm>
            <a:off x="913795" y="326571"/>
            <a:ext cx="10353762" cy="6531429"/>
          </a:xfrm>
        </p:spPr>
        <p:txBody>
          <a:bodyPr/>
          <a:lstStyle/>
          <a:p>
            <a:pPr marL="36900" indent="0">
              <a:buNone/>
            </a:pPr>
            <a:r>
              <a:rPr lang="pl-PL" dirty="0">
                <a:effectLst/>
                <a:latin typeface="Arial Black" panose="020B0A04020102020204" pitchFamily="34" charset="0"/>
              </a:rPr>
              <a:t>Centralnie na środku umieszczamy patyczek do szaszłyków. </a:t>
            </a:r>
            <a:endParaRPr lang="pl-PL" dirty="0" smtClean="0">
              <a:effectLst/>
              <a:latin typeface="Arial Black" panose="020B0A04020102020204" pitchFamily="34" charset="0"/>
            </a:endParaRPr>
          </a:p>
          <a:p>
            <a:pPr marL="36900" indent="0">
              <a:buNone/>
            </a:pPr>
            <a:endParaRPr lang="pl-PL" dirty="0">
              <a:effectLst/>
              <a:latin typeface="Arial Black" panose="020B0A04020102020204" pitchFamily="34" charset="0"/>
            </a:endParaRPr>
          </a:p>
          <a:p>
            <a:pPr marL="36900" indent="0">
              <a:buNone/>
            </a:pPr>
            <a:endParaRPr lang="pl-PL" dirty="0" smtClean="0">
              <a:effectLst/>
              <a:latin typeface="Arial Black" panose="020B0A04020102020204" pitchFamily="34" charset="0"/>
            </a:endParaRPr>
          </a:p>
          <a:p>
            <a:pPr marL="36900" indent="0">
              <a:buNone/>
            </a:pPr>
            <a:endParaRPr lang="pl-PL" dirty="0">
              <a:effectLst/>
              <a:latin typeface="Arial Black" panose="020B0A04020102020204" pitchFamily="34" charset="0"/>
            </a:endParaRPr>
          </a:p>
          <a:p>
            <a:pPr marL="36900" indent="0">
              <a:buNone/>
            </a:pPr>
            <a:endParaRPr lang="pl-PL" dirty="0" smtClean="0">
              <a:effectLst/>
              <a:latin typeface="Arial Black" panose="020B0A04020102020204" pitchFamily="34" charset="0"/>
            </a:endParaRPr>
          </a:p>
          <a:p>
            <a:pPr marL="36900" indent="0">
              <a:buNone/>
            </a:pPr>
            <a:endParaRPr lang="pl-PL" dirty="0">
              <a:effectLst/>
              <a:latin typeface="Arial Black" panose="020B0A04020102020204" pitchFamily="34" charset="0"/>
            </a:endParaRPr>
          </a:p>
          <a:p>
            <a:pPr marL="36900" indent="0">
              <a:buNone/>
            </a:pPr>
            <a:r>
              <a:rPr lang="pl-PL" dirty="0">
                <a:effectLst/>
                <a:latin typeface="Arial Black" panose="020B0A04020102020204" pitchFamily="34" charset="0"/>
              </a:rPr>
              <a:t>Ustawiamy zegar w miejscu, które przez cały dzień jest dobrze oświetlone. Ja </a:t>
            </a:r>
            <a:r>
              <a:rPr lang="pl-PL" dirty="0" err="1">
                <a:effectLst/>
                <a:latin typeface="Arial Black" panose="020B0A04020102020204" pitchFamily="34" charset="0"/>
              </a:rPr>
              <a:t>zaczęlam</a:t>
            </a:r>
            <a:r>
              <a:rPr lang="pl-PL" dirty="0">
                <a:effectLst/>
                <a:latin typeface="Arial Black" panose="020B0A04020102020204" pitchFamily="34" charset="0"/>
              </a:rPr>
              <a:t>  obserwacje rano o 9:00, następnie co godzinę (miałam nastawiony budzik) zapisywałam wraz z godziną pozycje cienia na zegarze.</a:t>
            </a:r>
          </a:p>
          <a:p>
            <a:pPr marL="36900" indent="0">
              <a:buNone/>
            </a:pPr>
            <a:endParaRPr lang="pl-PL" dirty="0" smtClean="0">
              <a:effectLst/>
              <a:latin typeface="Arial Black" panose="020B0A04020102020204" pitchFamily="34" charset="0"/>
            </a:endParaRPr>
          </a:p>
          <a:p>
            <a:pPr marL="36900" indent="0">
              <a:buNone/>
            </a:pPr>
            <a:endParaRPr lang="pl-PL" dirty="0">
              <a:effectLst/>
              <a:latin typeface="Arial Black" panose="020B0A04020102020204" pitchFamily="34" charset="0"/>
            </a:endParaRPr>
          </a:p>
          <a:p>
            <a:pPr marL="36900" indent="0">
              <a:buNone/>
            </a:pPr>
            <a:endParaRPr lang="pl-PL" dirty="0" smtClean="0">
              <a:effectLst/>
              <a:latin typeface="Arial Black" panose="020B0A04020102020204" pitchFamily="34" charset="0"/>
            </a:endParaRPr>
          </a:p>
          <a:p>
            <a:pPr marL="36900" indent="0">
              <a:buNone/>
            </a:pPr>
            <a:endParaRPr lang="pl-PL" dirty="0">
              <a:effectLst/>
              <a:latin typeface="Arial Black" panose="020B0A04020102020204" pitchFamily="34" charset="0"/>
            </a:endParaRPr>
          </a:p>
          <a:p>
            <a:pPr marL="36900" indent="0">
              <a:buNone/>
            </a:pPr>
            <a:endParaRPr lang="pl-PL" dirty="0" smtClean="0">
              <a:effectLst/>
              <a:latin typeface="Arial Black" panose="020B0A04020102020204" pitchFamily="34" charset="0"/>
            </a:endParaRPr>
          </a:p>
          <a:p>
            <a:pPr marL="36900" indent="0">
              <a:buNone/>
            </a:pPr>
            <a:endParaRPr lang="pl-PL" dirty="0">
              <a:effectLst/>
              <a:latin typeface="Arial Black" panose="020B0A04020102020204" pitchFamily="34" charset="0"/>
            </a:endParaRPr>
          </a:p>
          <a:p>
            <a:pPr marL="36900" indent="0">
              <a:buNone/>
            </a:pPr>
            <a:endParaRPr lang="pl-PL" dirty="0">
              <a:effectLst/>
              <a:latin typeface="Arial Black" panose="020B0A04020102020204" pitchFamily="34" charset="0"/>
            </a:endParaRPr>
          </a:p>
          <a:p>
            <a:endParaRPr lang="pl-PL" dirty="0"/>
          </a:p>
        </p:txBody>
      </p:sp>
      <p:pic>
        <p:nvPicPr>
          <p:cNvPr id="4" name="Obraz 3" descr="https://lh5.googleusercontent.com/-B3etFvB6Q9w/T28XmxSqONI/AAAAAAAAGHs/3qeS8K-e8c4/s400/Budujemy%2520zegar%2520s%25C5%2582oneczny%2520%25285%2529.JPG">
            <a:hlinkClick r:id="rId2"/>
          </p:cNvPr>
          <p:cNvPicPr/>
          <p:nvPr/>
        </p:nvPicPr>
        <p:blipFill>
          <a:blip r:embed="rId3" cstate="print"/>
          <a:srcRect/>
          <a:stretch>
            <a:fillRect/>
          </a:stretch>
        </p:blipFill>
        <p:spPr bwMode="auto">
          <a:xfrm>
            <a:off x="4185676" y="658585"/>
            <a:ext cx="3810000" cy="2076451"/>
          </a:xfrm>
          <a:prstGeom prst="rect">
            <a:avLst/>
          </a:prstGeom>
          <a:noFill/>
          <a:ln w="9525">
            <a:noFill/>
            <a:miter lim="800000"/>
            <a:headEnd/>
            <a:tailEnd/>
          </a:ln>
        </p:spPr>
      </p:pic>
      <p:pic>
        <p:nvPicPr>
          <p:cNvPr id="6" name="Obraz 5" descr="https://lh4.googleusercontent.com/-JP1gT5DoaTQ/T28XsK9UNmI/AAAAAAAAGIA/o6X8-_iPFow/s400/Budujemy%2520zegar%2520s%25C5%2582oneczny%2520%25286%2529.JPG">
            <a:hlinkClick r:id="rId4"/>
          </p:cNvPr>
          <p:cNvPicPr/>
          <p:nvPr/>
        </p:nvPicPr>
        <p:blipFill>
          <a:blip r:embed="rId5" cstate="print"/>
          <a:srcRect/>
          <a:stretch>
            <a:fillRect/>
          </a:stretch>
        </p:blipFill>
        <p:spPr bwMode="auto">
          <a:xfrm>
            <a:off x="4185676" y="4000500"/>
            <a:ext cx="3810000" cy="2596243"/>
          </a:xfrm>
          <a:prstGeom prst="rect">
            <a:avLst/>
          </a:prstGeom>
          <a:noFill/>
          <a:ln w="9525">
            <a:noFill/>
            <a:miter lim="800000"/>
            <a:headEnd/>
            <a:tailEnd/>
          </a:ln>
        </p:spPr>
      </p:pic>
    </p:spTree>
    <p:extLst>
      <p:ext uri="{BB962C8B-B14F-4D97-AF65-F5344CB8AC3E}">
        <p14:creationId xmlns="" xmlns:p14="http://schemas.microsoft.com/office/powerpoint/2010/main" val="16098999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solidFill>
                  <a:srgbClr val="FF0000"/>
                </a:solidFill>
              </a:rPr>
              <a:t>Temat: Dzień i noc.</a:t>
            </a:r>
            <a:endParaRPr lang="pl-PL" dirty="0">
              <a:solidFill>
                <a:srgbClr val="FF0000"/>
              </a:solidFill>
            </a:endParaRPr>
          </a:p>
        </p:txBody>
      </p:sp>
      <p:sp>
        <p:nvSpPr>
          <p:cNvPr id="3" name="Symbol zastępczy zawartości 2"/>
          <p:cNvSpPr>
            <a:spLocks noGrp="1"/>
          </p:cNvSpPr>
          <p:nvPr>
            <p:ph idx="1"/>
          </p:nvPr>
        </p:nvSpPr>
        <p:spPr>
          <a:xfrm>
            <a:off x="913795" y="4972050"/>
            <a:ext cx="10353762" cy="819150"/>
          </a:xfrm>
        </p:spPr>
        <p:txBody>
          <a:bodyPr/>
          <a:lstStyle/>
          <a:p>
            <a:pPr marL="36900" indent="0">
              <a:buNone/>
            </a:pPr>
            <a:r>
              <a:rPr lang="pl-PL" dirty="0" smtClean="0"/>
              <a:t>                 </a:t>
            </a:r>
            <a:r>
              <a:rPr lang="pl-PL" dirty="0" smtClean="0">
                <a:solidFill>
                  <a:srgbClr val="FFFF00"/>
                </a:solidFill>
              </a:rPr>
              <a:t>SŁOŃCE                                                                                      KSIĘŻYC</a:t>
            </a:r>
            <a:endParaRPr lang="pl-PL" dirty="0">
              <a:solidFill>
                <a:srgbClr val="FFFF00"/>
              </a:solidFill>
            </a:endParaRPr>
          </a:p>
        </p:txBody>
      </p:sp>
      <p:pic>
        <p:nvPicPr>
          <p:cNvPr id="4" name="Obraz 3" descr="Jak skutecznie podnieść niski poziom witaminy D w organiźmie? - Słońce w  pigułce"/>
          <p:cNvPicPr/>
          <p:nvPr/>
        </p:nvPicPr>
        <p:blipFill>
          <a:blip r:embed="rId2" cstate="print"/>
          <a:srcRect/>
          <a:stretch>
            <a:fillRect/>
          </a:stretch>
        </p:blipFill>
        <p:spPr bwMode="auto">
          <a:xfrm>
            <a:off x="114538" y="1732449"/>
            <a:ext cx="5363697" cy="3149794"/>
          </a:xfrm>
          <a:prstGeom prst="rect">
            <a:avLst/>
          </a:prstGeom>
          <a:noFill/>
          <a:ln w="9525">
            <a:noFill/>
            <a:miter lim="800000"/>
            <a:headEnd/>
            <a:tailEnd/>
          </a:ln>
        </p:spPr>
      </p:pic>
      <p:pic>
        <p:nvPicPr>
          <p:cNvPr id="5" name="Obraz 4" descr="W jaki sposób Księżyc wpływa na wzrost roślin - Target"/>
          <p:cNvPicPr/>
          <p:nvPr/>
        </p:nvPicPr>
        <p:blipFill>
          <a:blip r:embed="rId3" cstate="print"/>
          <a:srcRect/>
          <a:stretch>
            <a:fillRect/>
          </a:stretch>
        </p:blipFill>
        <p:spPr bwMode="auto">
          <a:xfrm>
            <a:off x="6131380" y="1732449"/>
            <a:ext cx="5935434" cy="3149793"/>
          </a:xfrm>
          <a:prstGeom prst="rect">
            <a:avLst/>
          </a:prstGeom>
          <a:noFill/>
          <a:ln w="9525">
            <a:noFill/>
            <a:miter lim="800000"/>
            <a:headEnd/>
            <a:tailEnd/>
          </a:ln>
        </p:spPr>
      </p:pic>
    </p:spTree>
    <p:extLst>
      <p:ext uri="{BB962C8B-B14F-4D97-AF65-F5344CB8AC3E}">
        <p14:creationId xmlns="" xmlns:p14="http://schemas.microsoft.com/office/powerpoint/2010/main" val="423332820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sp>
        <p:nvSpPr>
          <p:cNvPr id="3" name="Symbol zastępczy zawartości 2"/>
          <p:cNvSpPr>
            <a:spLocks noGrp="1"/>
          </p:cNvSpPr>
          <p:nvPr>
            <p:ph idx="1"/>
          </p:nvPr>
        </p:nvSpPr>
        <p:spPr>
          <a:xfrm>
            <a:off x="913795" y="609601"/>
            <a:ext cx="10353762" cy="6093278"/>
          </a:xfrm>
        </p:spPr>
        <p:txBody>
          <a:bodyPr/>
          <a:lstStyle/>
          <a:p>
            <a:endParaRPr lang="pl-PL" dirty="0" smtClean="0"/>
          </a:p>
          <a:p>
            <a:endParaRPr lang="pl-PL" dirty="0"/>
          </a:p>
          <a:p>
            <a:endParaRPr lang="pl-PL" dirty="0" smtClean="0"/>
          </a:p>
          <a:p>
            <a:endParaRPr lang="pl-PL" dirty="0"/>
          </a:p>
          <a:p>
            <a:pPr marL="36900" indent="0">
              <a:buNone/>
            </a:pPr>
            <a:r>
              <a:rPr lang="pl-PL" dirty="0" smtClean="0">
                <a:effectLst/>
                <a:latin typeface="Arial Black" panose="020B0A04020102020204" pitchFamily="34" charset="0"/>
              </a:rPr>
              <a:t>Oznaczenia </a:t>
            </a:r>
            <a:r>
              <a:rPr lang="pl-PL" dirty="0">
                <a:effectLst/>
                <a:latin typeface="Arial Black" panose="020B0A04020102020204" pitchFamily="34" charset="0"/>
              </a:rPr>
              <a:t>zaczęły pojawiać się w regularnych odstępach od siebie. Dzięki temu prostemu eksperymentowi dowiecie się, że cień potrafi zmieniać swoją pozycję względem danego punktu w ciągu dnia. Winę za całe zamieszanie ponosi ruch obrotowy Ziemi. Regularność, którą zaobserwujecie  świadczy o stałej prędkości tego </a:t>
            </a:r>
            <a:r>
              <a:rPr lang="pl-PL" dirty="0" smtClean="0">
                <a:effectLst/>
                <a:latin typeface="Arial Black" panose="020B0A04020102020204" pitchFamily="34" charset="0"/>
              </a:rPr>
              <a:t>ruchu.</a:t>
            </a:r>
            <a:endParaRPr lang="pl-PL" dirty="0">
              <a:effectLst/>
              <a:latin typeface="Arial Black" panose="020B0A04020102020204" pitchFamily="34" charset="0"/>
            </a:endParaRPr>
          </a:p>
          <a:p>
            <a:endParaRPr lang="pl-PL" dirty="0"/>
          </a:p>
        </p:txBody>
      </p:sp>
      <p:pic>
        <p:nvPicPr>
          <p:cNvPr id="4" name="Obraz 3" descr="https://lh6.googleusercontent.com/-IscSxjm-XPM/T28XtKu29AI/AAAAAAAAGIM/zCZrFPj-zhE/s400/Budujemy%2520zegar%2520s%25C5%2582oneczny%2520%25287%2529.JPG">
            <a:hlinkClick r:id="rId2"/>
          </p:cNvPr>
          <p:cNvPicPr/>
          <p:nvPr/>
        </p:nvPicPr>
        <p:blipFill>
          <a:blip r:embed="rId3" cstate="print"/>
          <a:srcRect/>
          <a:stretch>
            <a:fillRect/>
          </a:stretch>
        </p:blipFill>
        <p:spPr bwMode="auto">
          <a:xfrm>
            <a:off x="4563835" y="78922"/>
            <a:ext cx="2857500" cy="2378529"/>
          </a:xfrm>
          <a:prstGeom prst="rect">
            <a:avLst/>
          </a:prstGeom>
          <a:noFill/>
          <a:ln w="9525">
            <a:noFill/>
            <a:miter lim="800000"/>
            <a:headEnd/>
            <a:tailEnd/>
          </a:ln>
        </p:spPr>
      </p:pic>
      <p:pic>
        <p:nvPicPr>
          <p:cNvPr id="5" name="Obraz 4" descr="https://lh6.googleusercontent.com/-82RvjoEjWCg/T28XqMnS_9I/AAAAAAAAGH4/rbzi0RQl8eY/s400/Budujemy%2520zegar%2520s%25C5%2582oneczny%2520%25288%2529.JPG">
            <a:hlinkClick r:id="rId4"/>
          </p:cNvPr>
          <p:cNvPicPr/>
          <p:nvPr/>
        </p:nvPicPr>
        <p:blipFill>
          <a:blip r:embed="rId5" cstate="print"/>
          <a:srcRect/>
          <a:stretch>
            <a:fillRect/>
          </a:stretch>
        </p:blipFill>
        <p:spPr bwMode="auto">
          <a:xfrm>
            <a:off x="3861707" y="4049485"/>
            <a:ext cx="4261757" cy="2596244"/>
          </a:xfrm>
          <a:prstGeom prst="rect">
            <a:avLst/>
          </a:prstGeom>
          <a:noFill/>
          <a:ln w="9525">
            <a:noFill/>
            <a:miter lim="800000"/>
            <a:headEnd/>
            <a:tailEnd/>
          </a:ln>
        </p:spPr>
      </p:pic>
    </p:spTree>
    <p:extLst>
      <p:ext uri="{BB962C8B-B14F-4D97-AF65-F5344CB8AC3E}">
        <p14:creationId xmlns="" xmlns:p14="http://schemas.microsoft.com/office/powerpoint/2010/main" val="11224467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sp>
        <p:nvSpPr>
          <p:cNvPr id="3" name="Symbol zastępczy zawartości 2"/>
          <p:cNvSpPr>
            <a:spLocks noGrp="1"/>
          </p:cNvSpPr>
          <p:nvPr>
            <p:ph idx="1"/>
          </p:nvPr>
        </p:nvSpPr>
        <p:spPr>
          <a:xfrm>
            <a:off x="913795" y="609601"/>
            <a:ext cx="10353762" cy="5181600"/>
          </a:xfrm>
        </p:spPr>
        <p:txBody>
          <a:bodyPr>
            <a:normAutofit/>
          </a:bodyPr>
          <a:lstStyle/>
          <a:p>
            <a:pPr marL="36900" indent="0">
              <a:buNone/>
            </a:pPr>
            <a:r>
              <a:rPr lang="pl-PL" dirty="0">
                <a:solidFill>
                  <a:srgbClr val="00B0F0"/>
                </a:solidFill>
                <a:effectLst/>
                <a:latin typeface="Arial Black" panose="020B0A04020102020204" pitchFamily="34" charset="0"/>
              </a:rPr>
              <a:t>EKSPERYMENT NR 5  - Nadchodzi noc</a:t>
            </a:r>
          </a:p>
          <a:p>
            <a:pPr marL="36900" indent="0">
              <a:buNone/>
            </a:pPr>
            <a:r>
              <a:rPr lang="pl-PL" dirty="0">
                <a:effectLst/>
              </a:rPr>
              <a:t> </a:t>
            </a:r>
          </a:p>
          <a:p>
            <a:pPr marL="36900" indent="0">
              <a:buNone/>
            </a:pPr>
            <a:r>
              <a:rPr lang="pl-PL" dirty="0">
                <a:effectLst/>
                <a:latin typeface="Arial Black" panose="020B0A04020102020204" pitchFamily="34" charset="0"/>
              </a:rPr>
              <a:t>Pomoce:</a:t>
            </a:r>
          </a:p>
          <a:p>
            <a:pPr marL="36900" indent="0">
              <a:buNone/>
            </a:pPr>
            <a:r>
              <a:rPr lang="pl-PL" dirty="0" smtClean="0">
                <a:effectLst/>
                <a:latin typeface="Arial Black" panose="020B0A04020102020204" pitchFamily="34" charset="0"/>
              </a:rPr>
              <a:t>-2 </a:t>
            </a:r>
            <a:r>
              <a:rPr lang="pl-PL" dirty="0">
                <a:effectLst/>
                <a:latin typeface="Arial Black" panose="020B0A04020102020204" pitchFamily="34" charset="0"/>
              </a:rPr>
              <a:t>szklanki</a:t>
            </a:r>
          </a:p>
          <a:p>
            <a:pPr marL="36900" indent="0">
              <a:buNone/>
            </a:pPr>
            <a:r>
              <a:rPr lang="pl-PL" dirty="0" smtClean="0">
                <a:effectLst/>
                <a:latin typeface="Arial Black" panose="020B0A04020102020204" pitchFamily="34" charset="0"/>
              </a:rPr>
              <a:t>-tusz </a:t>
            </a:r>
            <a:r>
              <a:rPr lang="pl-PL" dirty="0">
                <a:effectLst/>
                <a:latin typeface="Arial Black" panose="020B0A04020102020204" pitchFamily="34" charset="0"/>
              </a:rPr>
              <a:t>do pieczątek lub atrament</a:t>
            </a:r>
          </a:p>
          <a:p>
            <a:pPr marL="36900" indent="0">
              <a:buNone/>
            </a:pPr>
            <a:r>
              <a:rPr lang="pl-PL" dirty="0" smtClean="0">
                <a:effectLst/>
                <a:latin typeface="Arial Black" panose="020B0A04020102020204" pitchFamily="34" charset="0"/>
              </a:rPr>
              <a:t>-zimna </a:t>
            </a:r>
            <a:r>
              <a:rPr lang="pl-PL" dirty="0">
                <a:effectLst/>
                <a:latin typeface="Arial Black" panose="020B0A04020102020204" pitchFamily="34" charset="0"/>
              </a:rPr>
              <a:t>oraz gorąca woda</a:t>
            </a:r>
          </a:p>
          <a:p>
            <a:pPr marL="36900" indent="0">
              <a:buNone/>
            </a:pPr>
            <a:r>
              <a:rPr lang="pl-PL" dirty="0" smtClean="0">
                <a:effectLst/>
                <a:latin typeface="Arial Black" panose="020B0A04020102020204" pitchFamily="34" charset="0"/>
              </a:rPr>
              <a:t>Na </a:t>
            </a:r>
            <a:r>
              <a:rPr lang="pl-PL" dirty="0">
                <a:effectLst/>
                <a:latin typeface="Arial Black" panose="020B0A04020102020204" pitchFamily="34" charset="0"/>
              </a:rPr>
              <a:t>stoliku kładziemy 2 puste szklanki, a następnie wlewamy do nich wodę. W jednej szklance znajduje się woda zimna, w drugiej bardzo </a:t>
            </a:r>
            <a:r>
              <a:rPr lang="pl-PL" dirty="0" smtClean="0">
                <a:effectLst/>
                <a:latin typeface="Arial Black" panose="020B0A04020102020204" pitchFamily="34" charset="0"/>
              </a:rPr>
              <a:t>gorąca. Czysta </a:t>
            </a:r>
            <a:r>
              <a:rPr lang="pl-PL" dirty="0">
                <a:effectLst/>
                <a:latin typeface="Arial Black" panose="020B0A04020102020204" pitchFamily="34" charset="0"/>
              </a:rPr>
              <a:t>woda jest w tym doświadczeniu symbolem dnia. </a:t>
            </a:r>
          </a:p>
          <a:p>
            <a:pPr marL="36900" indent="0">
              <a:buNone/>
            </a:pPr>
            <a:r>
              <a:rPr lang="pl-PL" dirty="0">
                <a:effectLst/>
                <a:latin typeface="Arial Black" panose="020B0A04020102020204" pitchFamily="34" charset="0"/>
              </a:rPr>
              <a:t/>
            </a:r>
            <a:br>
              <a:rPr lang="pl-PL" dirty="0">
                <a:effectLst/>
                <a:latin typeface="Arial Black" panose="020B0A04020102020204" pitchFamily="34" charset="0"/>
              </a:rPr>
            </a:br>
            <a:endParaRPr lang="pl-PL" dirty="0">
              <a:latin typeface="Arial Black" panose="020B0A04020102020204" pitchFamily="34" charset="0"/>
            </a:endParaRPr>
          </a:p>
        </p:txBody>
      </p:sp>
      <p:pic>
        <p:nvPicPr>
          <p:cNvPr id="4" name="Obraz 3" descr="Rozpuściła łyżkę soli w szklance wody i zostawiła na noc. Od tego momentu  zmieniło się wszystko. Zycie"/>
          <p:cNvPicPr/>
          <p:nvPr/>
        </p:nvPicPr>
        <p:blipFill>
          <a:blip r:embed="rId2" cstate="print"/>
          <a:srcRect/>
          <a:stretch>
            <a:fillRect/>
          </a:stretch>
        </p:blipFill>
        <p:spPr bwMode="auto">
          <a:xfrm>
            <a:off x="3438525" y="4343401"/>
            <a:ext cx="2343150" cy="1447800"/>
          </a:xfrm>
          <a:prstGeom prst="rect">
            <a:avLst/>
          </a:prstGeom>
          <a:noFill/>
          <a:ln w="9525">
            <a:noFill/>
            <a:miter lim="800000"/>
            <a:headEnd/>
            <a:tailEnd/>
          </a:ln>
        </p:spPr>
      </p:pic>
      <p:pic>
        <p:nvPicPr>
          <p:cNvPr id="5" name="Obraz 4" descr="Rozpuściła łyżkę soli w szklance wody i zostawiła na noc. Od tego momentu  zmieniło się wszystko. Zycie"/>
          <p:cNvPicPr/>
          <p:nvPr/>
        </p:nvPicPr>
        <p:blipFill>
          <a:blip r:embed="rId2" cstate="print"/>
          <a:srcRect/>
          <a:stretch>
            <a:fillRect/>
          </a:stretch>
        </p:blipFill>
        <p:spPr bwMode="auto">
          <a:xfrm>
            <a:off x="5781675" y="4343401"/>
            <a:ext cx="2343150" cy="1447800"/>
          </a:xfrm>
          <a:prstGeom prst="rect">
            <a:avLst/>
          </a:prstGeom>
          <a:noFill/>
          <a:ln w="9525">
            <a:noFill/>
            <a:miter lim="800000"/>
            <a:headEnd/>
            <a:tailEnd/>
          </a:ln>
        </p:spPr>
      </p:pic>
    </p:spTree>
    <p:extLst>
      <p:ext uri="{BB962C8B-B14F-4D97-AF65-F5344CB8AC3E}">
        <p14:creationId xmlns="" xmlns:p14="http://schemas.microsoft.com/office/powerpoint/2010/main" val="10355807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sp>
        <p:nvSpPr>
          <p:cNvPr id="3" name="Symbol zastępczy zawartości 2"/>
          <p:cNvSpPr>
            <a:spLocks noGrp="1"/>
          </p:cNvSpPr>
          <p:nvPr>
            <p:ph idx="1"/>
          </p:nvPr>
        </p:nvSpPr>
        <p:spPr>
          <a:xfrm>
            <a:off x="913795" y="609601"/>
            <a:ext cx="10353762" cy="5181600"/>
          </a:xfrm>
        </p:spPr>
        <p:txBody>
          <a:bodyPr/>
          <a:lstStyle/>
          <a:p>
            <a:pPr marL="36900" indent="0">
              <a:buNone/>
            </a:pPr>
            <a:r>
              <a:rPr lang="pl-PL" dirty="0">
                <a:effectLst/>
                <a:latin typeface="Arial Black" panose="020B0A04020102020204" pitchFamily="34" charset="0"/>
              </a:rPr>
              <a:t>Wlewamy równocześnie do obu szklanek jedną lub dwie krople barwnika. Obserwujemy ciecz, która ulega zabarwieniu.  Zachodząca reakcja ilustruje proces stopniowej zmiany dnia w noc. W szklance z ciepłą wodą proces ten zachodzi znacznie szybciej niż w szklance z zimną wodą. Dzieje się tak dlatego, że w zimnej wodzie cząsteczki poruszają się znacznie wolniej, niż w ciepłej w związku z czym woda w szklance z gorącą wodą zostaje zabarwiona szybciej.</a:t>
            </a:r>
          </a:p>
          <a:p>
            <a:endParaRPr lang="pl-PL" dirty="0"/>
          </a:p>
        </p:txBody>
      </p:sp>
      <p:pic>
        <p:nvPicPr>
          <p:cNvPr id="4" name="Obraz 3" descr="doświadczenia chemiczne – znikający atrament | Stemless wine glass, Bible  object lessons, Toddler activities"/>
          <p:cNvPicPr/>
          <p:nvPr/>
        </p:nvPicPr>
        <p:blipFill>
          <a:blip r:embed="rId2" cstate="print"/>
          <a:srcRect/>
          <a:stretch>
            <a:fillRect/>
          </a:stretch>
        </p:blipFill>
        <p:spPr bwMode="auto">
          <a:xfrm>
            <a:off x="3578677" y="3200401"/>
            <a:ext cx="4618265" cy="2590800"/>
          </a:xfrm>
          <a:prstGeom prst="rect">
            <a:avLst/>
          </a:prstGeom>
          <a:noFill/>
          <a:ln w="9525">
            <a:noFill/>
            <a:miter lim="800000"/>
            <a:headEnd/>
            <a:tailEnd/>
          </a:ln>
        </p:spPr>
      </p:pic>
    </p:spTree>
    <p:extLst>
      <p:ext uri="{BB962C8B-B14F-4D97-AF65-F5344CB8AC3E}">
        <p14:creationId xmlns="" xmlns:p14="http://schemas.microsoft.com/office/powerpoint/2010/main" val="8553816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sp>
        <p:nvSpPr>
          <p:cNvPr id="3" name="Symbol zastępczy zawartości 2"/>
          <p:cNvSpPr>
            <a:spLocks noGrp="1"/>
          </p:cNvSpPr>
          <p:nvPr>
            <p:ph idx="1"/>
          </p:nvPr>
        </p:nvSpPr>
        <p:spPr>
          <a:xfrm>
            <a:off x="913795" y="609601"/>
            <a:ext cx="10353762" cy="5181600"/>
          </a:xfrm>
        </p:spPr>
        <p:txBody>
          <a:bodyPr/>
          <a:lstStyle/>
          <a:p>
            <a:pPr marL="36900" indent="0">
              <a:buNone/>
            </a:pPr>
            <a:r>
              <a:rPr lang="pl-PL" b="1" i="1" dirty="0">
                <a:effectLst/>
                <a:latin typeface="Arial Black" panose="020B0A04020102020204" pitchFamily="34" charset="0"/>
              </a:rPr>
              <a:t>Zadania do wykonania:</a:t>
            </a:r>
            <a:endParaRPr lang="pl-PL" dirty="0">
              <a:effectLst/>
              <a:latin typeface="Arial Black" panose="020B0A04020102020204" pitchFamily="34" charset="0"/>
            </a:endParaRPr>
          </a:p>
          <a:p>
            <a:pPr marL="36900" indent="0">
              <a:buNone/>
            </a:pPr>
            <a:r>
              <a:rPr lang="pl-PL" i="1" dirty="0">
                <a:effectLst/>
                <a:latin typeface="Arial Black" panose="020B0A04020102020204" pitchFamily="34" charset="0"/>
              </a:rPr>
              <a:t>- z pomocą osoby dorosłej wykonaj( </a:t>
            </a:r>
            <a:r>
              <a:rPr lang="pl-PL" i="1" u="sng" dirty="0">
                <a:effectLst/>
                <a:latin typeface="Arial Black" panose="020B0A04020102020204" pitchFamily="34" charset="0"/>
              </a:rPr>
              <a:t> przynajmniej</a:t>
            </a:r>
            <a:r>
              <a:rPr lang="pl-PL" i="1" dirty="0">
                <a:effectLst/>
                <a:latin typeface="Arial Black" panose="020B0A04020102020204" pitchFamily="34" charset="0"/>
              </a:rPr>
              <a:t> 1 eksperyment ) , zrób zdjęcie i .....przyślij do mnie</a:t>
            </a:r>
            <a:endParaRPr lang="pl-PL" dirty="0">
              <a:effectLst/>
              <a:latin typeface="Arial Black" panose="020B0A04020102020204" pitchFamily="34" charset="0"/>
            </a:endParaRPr>
          </a:p>
          <a:p>
            <a:pPr marL="36900" indent="0">
              <a:buNone/>
            </a:pPr>
            <a:r>
              <a:rPr lang="pl-PL" i="1" dirty="0" smtClean="0">
                <a:effectLst/>
                <a:latin typeface="Arial Black" panose="020B0A04020102020204" pitchFamily="34" charset="0"/>
              </a:rPr>
              <a:t>-wykonaj </a:t>
            </a:r>
            <a:r>
              <a:rPr lang="pl-PL" i="1" dirty="0">
                <a:effectLst/>
                <a:latin typeface="Arial Black" panose="020B0A04020102020204" pitchFamily="34" charset="0"/>
              </a:rPr>
              <a:t>pracę plastyczną ,,Dzień - noc'', zrób zdjęcie i ....przyślij do </a:t>
            </a:r>
            <a:r>
              <a:rPr lang="pl-PL" i="1" dirty="0" smtClean="0">
                <a:effectLst/>
                <a:latin typeface="Arial Black" panose="020B0A04020102020204" pitchFamily="34" charset="0"/>
              </a:rPr>
              <a:t>mnie</a:t>
            </a:r>
          </a:p>
          <a:p>
            <a:pPr>
              <a:buFontTx/>
              <a:buChar char="-"/>
            </a:pPr>
            <a:endParaRPr lang="pl-PL" i="1" dirty="0">
              <a:effectLst/>
              <a:latin typeface="Arial Black" panose="020B0A04020102020204" pitchFamily="34" charset="0"/>
            </a:endParaRPr>
          </a:p>
          <a:p>
            <a:pPr marL="36900" indent="0">
              <a:buNone/>
            </a:pPr>
            <a:r>
              <a:rPr lang="pl-PL" i="1" dirty="0" smtClean="0">
                <a:effectLst/>
                <a:latin typeface="Arial Black" panose="020B0A04020102020204" pitchFamily="34" charset="0"/>
              </a:rPr>
              <a:t>Propozycje:</a:t>
            </a:r>
            <a:endParaRPr lang="pl-PL" dirty="0">
              <a:effectLst/>
              <a:latin typeface="Arial Black" panose="020B0A04020102020204" pitchFamily="34" charset="0"/>
            </a:endParaRPr>
          </a:p>
          <a:p>
            <a:endParaRPr lang="pl-PL" dirty="0"/>
          </a:p>
        </p:txBody>
      </p:sp>
      <p:pic>
        <p:nvPicPr>
          <p:cNvPr id="4" name="Obraz 3" descr="Dzień i noc - Prace plastyczne dla dzieci"/>
          <p:cNvPicPr/>
          <p:nvPr/>
        </p:nvPicPr>
        <p:blipFill>
          <a:blip r:embed="rId2" cstate="print"/>
          <a:srcRect/>
          <a:stretch>
            <a:fillRect/>
          </a:stretch>
        </p:blipFill>
        <p:spPr bwMode="auto">
          <a:xfrm>
            <a:off x="484414" y="3469822"/>
            <a:ext cx="3360965" cy="2416628"/>
          </a:xfrm>
          <a:prstGeom prst="rect">
            <a:avLst/>
          </a:prstGeom>
          <a:noFill/>
          <a:ln w="9525">
            <a:noFill/>
            <a:miter lim="800000"/>
            <a:headEnd/>
            <a:tailEnd/>
          </a:ln>
        </p:spPr>
      </p:pic>
      <p:pic>
        <p:nvPicPr>
          <p:cNvPr id="5" name="Obraz 4" descr="Dzień-noc - praca plastyczna z wykorzystaniem rolki | edufunkids.com"/>
          <p:cNvPicPr/>
          <p:nvPr/>
        </p:nvPicPr>
        <p:blipFill>
          <a:blip r:embed="rId3" cstate="print"/>
          <a:srcRect/>
          <a:stretch>
            <a:fillRect/>
          </a:stretch>
        </p:blipFill>
        <p:spPr bwMode="auto">
          <a:xfrm>
            <a:off x="4274760" y="3469822"/>
            <a:ext cx="3179233" cy="2416628"/>
          </a:xfrm>
          <a:prstGeom prst="rect">
            <a:avLst/>
          </a:prstGeom>
          <a:noFill/>
          <a:ln w="9525">
            <a:noFill/>
            <a:miter lim="800000"/>
            <a:headEnd/>
            <a:tailEnd/>
          </a:ln>
        </p:spPr>
      </p:pic>
      <p:pic>
        <p:nvPicPr>
          <p:cNvPr id="6" name="Obraz 5" descr="Boberkowy World : Dzień i noc- praca plastyczna"/>
          <p:cNvPicPr/>
          <p:nvPr/>
        </p:nvPicPr>
        <p:blipFill>
          <a:blip r:embed="rId4" cstate="print"/>
          <a:srcRect/>
          <a:stretch>
            <a:fillRect/>
          </a:stretch>
        </p:blipFill>
        <p:spPr bwMode="auto">
          <a:xfrm>
            <a:off x="7883374" y="3469822"/>
            <a:ext cx="3384183" cy="2416628"/>
          </a:xfrm>
          <a:prstGeom prst="rect">
            <a:avLst/>
          </a:prstGeom>
          <a:noFill/>
          <a:ln w="9525">
            <a:noFill/>
            <a:miter lim="800000"/>
            <a:headEnd/>
            <a:tailEnd/>
          </a:ln>
        </p:spPr>
      </p:pic>
    </p:spTree>
    <p:extLst>
      <p:ext uri="{BB962C8B-B14F-4D97-AF65-F5344CB8AC3E}">
        <p14:creationId xmlns="" xmlns:p14="http://schemas.microsoft.com/office/powerpoint/2010/main" val="378150100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913795" y="609599"/>
            <a:ext cx="10353762" cy="5358493"/>
          </a:xfrm>
        </p:spPr>
        <p:txBody>
          <a:bodyPr>
            <a:normAutofit/>
          </a:bodyPr>
          <a:lstStyle/>
          <a:p>
            <a:r>
              <a:rPr lang="pl-PL" dirty="0">
                <a:solidFill>
                  <a:srgbClr val="FF0000"/>
                </a:solidFill>
                <a:effectLst/>
                <a:latin typeface="Arial Black" panose="020B0A04020102020204" pitchFamily="34" charset="0"/>
              </a:rPr>
              <a:t>DZIĘKUJĘ ZA UWAGĘ!</a:t>
            </a:r>
            <a:r>
              <a:rPr lang="pl-PL" dirty="0">
                <a:effectLst/>
              </a:rPr>
              <a:t/>
            </a:r>
            <a:br>
              <a:rPr lang="pl-PL" dirty="0">
                <a:effectLst/>
              </a:rPr>
            </a:br>
            <a:endParaRPr lang="pl-PL" dirty="0"/>
          </a:p>
        </p:txBody>
      </p:sp>
      <p:sp>
        <p:nvSpPr>
          <p:cNvPr id="3" name="Symbol zastępczy zawartości 2"/>
          <p:cNvSpPr>
            <a:spLocks noGrp="1"/>
          </p:cNvSpPr>
          <p:nvPr>
            <p:ph idx="1"/>
          </p:nvPr>
        </p:nvSpPr>
        <p:spPr/>
        <p:txBody>
          <a:bodyPr/>
          <a:lstStyle/>
          <a:p>
            <a:endParaRPr lang="pl-PL" dirty="0"/>
          </a:p>
        </p:txBody>
      </p:sp>
    </p:spTree>
    <p:extLst>
      <p:ext uri="{BB962C8B-B14F-4D97-AF65-F5344CB8AC3E}">
        <p14:creationId xmlns="" xmlns:p14="http://schemas.microsoft.com/office/powerpoint/2010/main" val="22057068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sp>
        <p:nvSpPr>
          <p:cNvPr id="3" name="Symbol zastępczy zawartości 2"/>
          <p:cNvSpPr>
            <a:spLocks noGrp="1"/>
          </p:cNvSpPr>
          <p:nvPr>
            <p:ph idx="1"/>
          </p:nvPr>
        </p:nvSpPr>
        <p:spPr/>
        <p:txBody>
          <a:bodyPr/>
          <a:lstStyle/>
          <a:p>
            <a:pPr marL="36900" indent="0">
              <a:buNone/>
            </a:pPr>
            <a:r>
              <a:rPr lang="pl-PL" sz="4000" dirty="0">
                <a:effectLst/>
              </a:rPr>
              <a:t>Film ,,</a:t>
            </a:r>
            <a:r>
              <a:rPr lang="pl-PL" sz="4000" dirty="0" err="1">
                <a:effectLst/>
              </a:rPr>
              <a:t>Paxi</a:t>
            </a:r>
            <a:r>
              <a:rPr lang="pl-PL" sz="4000" dirty="0">
                <a:effectLst/>
              </a:rPr>
              <a:t> -  dzień , noc i pory roku''</a:t>
            </a:r>
          </a:p>
          <a:p>
            <a:pPr marL="36900" indent="0">
              <a:buNone/>
            </a:pPr>
            <a:r>
              <a:rPr lang="pl-PL" sz="4000" b="1" dirty="0">
                <a:solidFill>
                  <a:srgbClr val="FF0000"/>
                </a:solidFill>
                <a:effectLst/>
              </a:rPr>
              <a:t>KONIECZNIE TRZEBA OBEJRZEĆ!!!!!</a:t>
            </a:r>
            <a:endParaRPr lang="pl-PL" sz="4000" dirty="0">
              <a:solidFill>
                <a:srgbClr val="FF0000"/>
              </a:solidFill>
              <a:effectLst/>
            </a:endParaRPr>
          </a:p>
          <a:p>
            <a:endParaRPr lang="pl-PL" dirty="0" smtClean="0"/>
          </a:p>
          <a:p>
            <a:endParaRPr lang="pl-PL" dirty="0"/>
          </a:p>
          <a:p>
            <a:pPr marL="36900" indent="0">
              <a:buNone/>
            </a:pPr>
            <a:r>
              <a:rPr lang="pl-PL" dirty="0" smtClean="0">
                <a:hlinkClick r:id="rId2"/>
              </a:rPr>
              <a:t>https://www.youtube.com/watch?v=ekY5oZDdQ4k</a:t>
            </a:r>
            <a:endParaRPr lang="pl-PL" dirty="0"/>
          </a:p>
        </p:txBody>
      </p:sp>
    </p:spTree>
    <p:extLst>
      <p:ext uri="{BB962C8B-B14F-4D97-AF65-F5344CB8AC3E}">
        <p14:creationId xmlns="" xmlns:p14="http://schemas.microsoft.com/office/powerpoint/2010/main" val="16907154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sp>
        <p:nvSpPr>
          <p:cNvPr id="3" name="Symbol zastępczy zawartości 2"/>
          <p:cNvSpPr>
            <a:spLocks noGrp="1"/>
          </p:cNvSpPr>
          <p:nvPr>
            <p:ph idx="1"/>
          </p:nvPr>
        </p:nvSpPr>
        <p:spPr/>
        <p:txBody>
          <a:bodyPr>
            <a:normAutofit/>
          </a:bodyPr>
          <a:lstStyle/>
          <a:p>
            <a:pPr marL="36900" indent="0">
              <a:buNone/>
            </a:pPr>
            <a:r>
              <a:rPr lang="pl-PL" sz="3200" dirty="0">
                <a:solidFill>
                  <a:srgbClr val="FFFF00"/>
                </a:solidFill>
                <a:effectLst/>
              </a:rPr>
              <a:t>KIEDY WIDZIMY SŁOŃCE?</a:t>
            </a:r>
          </a:p>
          <a:p>
            <a:pPr marL="36900" indent="0">
              <a:buNone/>
            </a:pPr>
            <a:r>
              <a:rPr lang="pl-PL" sz="3200" dirty="0" smtClean="0">
                <a:effectLst/>
              </a:rPr>
              <a:t>(oczekiwana </a:t>
            </a:r>
            <a:r>
              <a:rPr lang="pl-PL" sz="3200" dirty="0">
                <a:effectLst/>
              </a:rPr>
              <a:t>odpowiedź: w ciągu dnia)</a:t>
            </a:r>
          </a:p>
          <a:p>
            <a:pPr marL="36900" indent="0">
              <a:buNone/>
            </a:pPr>
            <a:r>
              <a:rPr lang="pl-PL" sz="3200" dirty="0">
                <a:effectLst/>
              </a:rPr>
              <a:t> </a:t>
            </a:r>
          </a:p>
          <a:p>
            <a:pPr marL="36900" indent="0">
              <a:buNone/>
            </a:pPr>
            <a:r>
              <a:rPr lang="pl-PL" sz="3200" dirty="0">
                <a:solidFill>
                  <a:srgbClr val="FFFF00"/>
                </a:solidFill>
                <a:effectLst/>
              </a:rPr>
              <a:t>KIEDY WIDZIMY KSIĘŻYC?</a:t>
            </a:r>
          </a:p>
          <a:p>
            <a:pPr marL="36900" indent="0">
              <a:buNone/>
            </a:pPr>
            <a:r>
              <a:rPr lang="pl-PL" sz="3200" dirty="0">
                <a:effectLst/>
              </a:rPr>
              <a:t>(oczekiwana odpowiedź: nocą )</a:t>
            </a:r>
          </a:p>
          <a:p>
            <a:endParaRPr lang="pl-PL" sz="3200" dirty="0"/>
          </a:p>
        </p:txBody>
      </p:sp>
    </p:spTree>
    <p:extLst>
      <p:ext uri="{BB962C8B-B14F-4D97-AF65-F5344CB8AC3E}">
        <p14:creationId xmlns="" xmlns:p14="http://schemas.microsoft.com/office/powerpoint/2010/main" val="38218490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fontScale="90000"/>
          </a:bodyPr>
          <a:lstStyle/>
          <a:p>
            <a:r>
              <a:rPr lang="pl-PL" b="1" i="1" dirty="0">
                <a:solidFill>
                  <a:srgbClr val="FF0000"/>
                </a:solidFill>
                <a:effectLst/>
              </a:rPr>
              <a:t>Wskaż różnice i podobieństwa na rysunkach.</a:t>
            </a:r>
            <a:r>
              <a:rPr lang="pl-PL" dirty="0">
                <a:solidFill>
                  <a:srgbClr val="FF0000"/>
                </a:solidFill>
                <a:effectLst/>
              </a:rPr>
              <a:t/>
            </a:r>
            <a:br>
              <a:rPr lang="pl-PL" dirty="0">
                <a:solidFill>
                  <a:srgbClr val="FF0000"/>
                </a:solidFill>
                <a:effectLst/>
              </a:rPr>
            </a:br>
            <a:endParaRPr lang="pl-PL" dirty="0">
              <a:solidFill>
                <a:srgbClr val="FF0000"/>
              </a:solidFill>
            </a:endParaRPr>
          </a:p>
        </p:txBody>
      </p:sp>
      <p:pic>
        <p:nvPicPr>
          <p:cNvPr id="4" name="Symbol zastępczy zawartości 3" descr="Dzień, noc. Noc, dzień, ilustracja, natura."/>
          <p:cNvPicPr>
            <a:picLocks noGrp="1"/>
          </p:cNvPicPr>
          <p:nvPr>
            <p:ph idx="1"/>
          </p:nvPr>
        </p:nvPicPr>
        <p:blipFill>
          <a:blip r:embed="rId2" cstate="print"/>
          <a:srcRect/>
          <a:stretch>
            <a:fillRect/>
          </a:stretch>
        </p:blipFill>
        <p:spPr bwMode="auto">
          <a:xfrm>
            <a:off x="3237086" y="1731963"/>
            <a:ext cx="5708302" cy="4059237"/>
          </a:xfrm>
          <a:prstGeom prst="rect">
            <a:avLst/>
          </a:prstGeom>
          <a:noFill/>
          <a:ln w="9525">
            <a:noFill/>
            <a:miter lim="800000"/>
            <a:headEnd/>
            <a:tailEnd/>
          </a:ln>
        </p:spPr>
      </p:pic>
    </p:spTree>
    <p:extLst>
      <p:ext uri="{BB962C8B-B14F-4D97-AF65-F5344CB8AC3E}">
        <p14:creationId xmlns="" xmlns:p14="http://schemas.microsoft.com/office/powerpoint/2010/main" val="33721841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sp>
        <p:nvSpPr>
          <p:cNvPr id="3" name="Symbol zastępczy zawartości 2"/>
          <p:cNvSpPr>
            <a:spLocks noGrp="1"/>
          </p:cNvSpPr>
          <p:nvPr>
            <p:ph idx="1"/>
          </p:nvPr>
        </p:nvSpPr>
        <p:spPr>
          <a:xfrm>
            <a:off x="913795" y="609601"/>
            <a:ext cx="10353762" cy="5181600"/>
          </a:xfrm>
        </p:spPr>
        <p:txBody>
          <a:bodyPr/>
          <a:lstStyle/>
          <a:p>
            <a:pPr marL="36900" indent="0">
              <a:buNone/>
            </a:pPr>
            <a:r>
              <a:rPr lang="pl-PL" b="1" i="1" dirty="0">
                <a:solidFill>
                  <a:srgbClr val="FF0000"/>
                </a:solidFill>
                <a:effectLst/>
              </a:rPr>
              <a:t>CO ROBIMY W DZIEŃ , CO ROBIMY W NOCY?</a:t>
            </a:r>
            <a:endParaRPr lang="pl-PL" dirty="0">
              <a:solidFill>
                <a:srgbClr val="FF0000"/>
              </a:solidFill>
              <a:effectLst/>
            </a:endParaRPr>
          </a:p>
          <a:p>
            <a:pPr marL="36900" indent="0">
              <a:buNone/>
            </a:pPr>
            <a:r>
              <a:rPr lang="pl-PL" dirty="0">
                <a:effectLst/>
              </a:rPr>
              <a:t>(opowiedz o czynnościach przedstawionych na obrazkach)</a:t>
            </a:r>
          </a:p>
          <a:p>
            <a:endParaRPr lang="pl-PL" dirty="0"/>
          </a:p>
        </p:txBody>
      </p:sp>
      <p:pic>
        <p:nvPicPr>
          <p:cNvPr id="4" name="Obraz 3" descr="http://pp19.radom.pl/wp-content/uploads/2020/04/01adec00d64695c40d27260c40d1efcd-212x300.jpg"/>
          <p:cNvPicPr/>
          <p:nvPr/>
        </p:nvPicPr>
        <p:blipFill>
          <a:blip r:embed="rId2" cstate="print"/>
          <a:srcRect/>
          <a:stretch>
            <a:fillRect/>
          </a:stretch>
        </p:blipFill>
        <p:spPr bwMode="auto">
          <a:xfrm>
            <a:off x="1200829" y="1885950"/>
            <a:ext cx="3552825" cy="4338637"/>
          </a:xfrm>
          <a:prstGeom prst="rect">
            <a:avLst/>
          </a:prstGeom>
          <a:noFill/>
          <a:ln w="9525">
            <a:noFill/>
            <a:miter lim="800000"/>
            <a:headEnd/>
            <a:tailEnd/>
          </a:ln>
        </p:spPr>
      </p:pic>
      <p:pic>
        <p:nvPicPr>
          <p:cNvPr id="5" name="Obraz 4" descr="http://pp19.radom.pl/wp-content/uploads/2020/04/19d85c692e9bcc3bae7c560d7478b960-213x300.jpg"/>
          <p:cNvPicPr/>
          <p:nvPr/>
        </p:nvPicPr>
        <p:blipFill>
          <a:blip r:embed="rId3" cstate="print"/>
          <a:srcRect/>
          <a:stretch>
            <a:fillRect/>
          </a:stretch>
        </p:blipFill>
        <p:spPr bwMode="auto">
          <a:xfrm>
            <a:off x="6928757" y="1885950"/>
            <a:ext cx="4114800" cy="4338637"/>
          </a:xfrm>
          <a:prstGeom prst="rect">
            <a:avLst/>
          </a:prstGeom>
          <a:noFill/>
          <a:ln w="9525">
            <a:noFill/>
            <a:miter lim="800000"/>
            <a:headEnd/>
            <a:tailEnd/>
          </a:ln>
        </p:spPr>
      </p:pic>
    </p:spTree>
    <p:extLst>
      <p:ext uri="{BB962C8B-B14F-4D97-AF65-F5344CB8AC3E}">
        <p14:creationId xmlns="" xmlns:p14="http://schemas.microsoft.com/office/powerpoint/2010/main" val="30014239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sp>
        <p:nvSpPr>
          <p:cNvPr id="3" name="Symbol zastępczy zawartości 2"/>
          <p:cNvSpPr>
            <a:spLocks noGrp="1"/>
          </p:cNvSpPr>
          <p:nvPr>
            <p:ph idx="1"/>
          </p:nvPr>
        </p:nvSpPr>
        <p:spPr>
          <a:xfrm>
            <a:off x="913795" y="609601"/>
            <a:ext cx="10353762" cy="5181600"/>
          </a:xfrm>
        </p:spPr>
        <p:txBody>
          <a:bodyPr/>
          <a:lstStyle/>
          <a:p>
            <a:pPr marL="36900" indent="0">
              <a:buNone/>
            </a:pPr>
            <a:r>
              <a:rPr lang="pl-PL" sz="2800" b="1" dirty="0">
                <a:solidFill>
                  <a:schemeClr val="tx1"/>
                </a:solidFill>
                <a:effectLst/>
              </a:rPr>
              <a:t>UKŁADANIE RYTMU: ,,dzień - noc, dzień - noc, dzień - noc ..........'' za pomocą emblematów  bądź  graficznego zapisu</a:t>
            </a:r>
            <a:endParaRPr lang="pl-PL" sz="2800" dirty="0">
              <a:solidFill>
                <a:schemeClr val="tx1"/>
              </a:solidFill>
              <a:effectLst/>
            </a:endParaRPr>
          </a:p>
          <a:p>
            <a:endParaRPr lang="pl-PL" dirty="0"/>
          </a:p>
        </p:txBody>
      </p:sp>
      <p:pic>
        <p:nvPicPr>
          <p:cNvPr id="4" name="Obraz 3" descr="Opis działań w ramach projektu: &quot;Czy to dzień, czy to noc?&quot; - Publiczne  Przedszkole w Starych Budkowicach"/>
          <p:cNvPicPr/>
          <p:nvPr/>
        </p:nvPicPr>
        <p:blipFill>
          <a:blip r:embed="rId2" cstate="print"/>
          <a:srcRect/>
          <a:stretch>
            <a:fillRect/>
          </a:stretch>
        </p:blipFill>
        <p:spPr bwMode="auto">
          <a:xfrm>
            <a:off x="913795" y="1771650"/>
            <a:ext cx="4876800" cy="3657600"/>
          </a:xfrm>
          <a:prstGeom prst="rect">
            <a:avLst/>
          </a:prstGeom>
          <a:noFill/>
          <a:ln w="9525">
            <a:noFill/>
            <a:miter lim="800000"/>
            <a:headEnd/>
            <a:tailEnd/>
          </a:ln>
        </p:spPr>
      </p:pic>
      <p:pic>
        <p:nvPicPr>
          <p:cNvPr id="5" name="Obraz 4" descr="Opis działań w ramach projektu: &quot;Czy to dzień, czy to noc?&quot; - Publiczne  Przedszkole w Starych Budkowicach"/>
          <p:cNvPicPr/>
          <p:nvPr/>
        </p:nvPicPr>
        <p:blipFill>
          <a:blip r:embed="rId3" cstate="print"/>
          <a:srcRect/>
          <a:stretch>
            <a:fillRect/>
          </a:stretch>
        </p:blipFill>
        <p:spPr bwMode="auto">
          <a:xfrm>
            <a:off x="6390757" y="1771650"/>
            <a:ext cx="4876800" cy="3657600"/>
          </a:xfrm>
          <a:prstGeom prst="rect">
            <a:avLst/>
          </a:prstGeom>
          <a:noFill/>
          <a:ln w="9525">
            <a:noFill/>
            <a:miter lim="800000"/>
            <a:headEnd/>
            <a:tailEnd/>
          </a:ln>
        </p:spPr>
      </p:pic>
    </p:spTree>
    <p:extLst>
      <p:ext uri="{BB962C8B-B14F-4D97-AF65-F5344CB8AC3E}">
        <p14:creationId xmlns="" xmlns:p14="http://schemas.microsoft.com/office/powerpoint/2010/main" val="8306851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az 3" descr="Scenariusz przedstawienia o krasnoludkach dla przedszkola, szkoły"/>
          <p:cNvPicPr/>
          <p:nvPr/>
        </p:nvPicPr>
        <p:blipFill>
          <a:blip r:embed="rId2" cstate="print"/>
          <a:srcRect/>
          <a:stretch>
            <a:fillRect/>
          </a:stretch>
        </p:blipFill>
        <p:spPr bwMode="auto">
          <a:xfrm>
            <a:off x="913795" y="382541"/>
            <a:ext cx="10246783" cy="6197873"/>
          </a:xfrm>
          <a:prstGeom prst="rect">
            <a:avLst/>
          </a:prstGeom>
          <a:noFill/>
          <a:ln w="9525">
            <a:noFill/>
            <a:miter lim="800000"/>
            <a:headEnd/>
            <a:tailEnd/>
          </a:ln>
        </p:spPr>
      </p:pic>
      <p:sp>
        <p:nvSpPr>
          <p:cNvPr id="2" name="Tytuł 1"/>
          <p:cNvSpPr>
            <a:spLocks noGrp="1"/>
          </p:cNvSpPr>
          <p:nvPr>
            <p:ph type="title"/>
          </p:nvPr>
        </p:nvSpPr>
        <p:spPr/>
        <p:txBody>
          <a:bodyPr/>
          <a:lstStyle/>
          <a:p>
            <a:r>
              <a:rPr lang="pl-PL" dirty="0" smtClean="0">
                <a:solidFill>
                  <a:srgbClr val="FF0000"/>
                </a:solidFill>
              </a:rPr>
              <a:t>Opowiadanie</a:t>
            </a:r>
            <a:endParaRPr lang="pl-PL" dirty="0">
              <a:solidFill>
                <a:srgbClr val="FF0000"/>
              </a:solidFill>
            </a:endParaRPr>
          </a:p>
        </p:txBody>
      </p:sp>
      <p:sp>
        <p:nvSpPr>
          <p:cNvPr id="3" name="Symbol zastępczy zawartości 2"/>
          <p:cNvSpPr>
            <a:spLocks noGrp="1"/>
          </p:cNvSpPr>
          <p:nvPr>
            <p:ph idx="1"/>
          </p:nvPr>
        </p:nvSpPr>
        <p:spPr/>
        <p:txBody>
          <a:bodyPr>
            <a:normAutofit lnSpcReduction="10000"/>
          </a:bodyPr>
          <a:lstStyle/>
          <a:p>
            <a:pPr marL="36900" indent="0">
              <a:buNone/>
            </a:pPr>
            <a:r>
              <a:rPr lang="pl-PL" b="1" u="sng" dirty="0" smtClean="0">
                <a:solidFill>
                  <a:schemeClr val="bg1"/>
                </a:solidFill>
                <a:effectLst/>
              </a:rPr>
              <a:t>Jak </a:t>
            </a:r>
            <a:r>
              <a:rPr lang="pl-PL" b="1" u="sng" dirty="0">
                <a:solidFill>
                  <a:schemeClr val="bg1"/>
                </a:solidFill>
                <a:effectLst/>
              </a:rPr>
              <a:t>się krasnal z borsukiem na spacer wybierali</a:t>
            </a:r>
            <a:r>
              <a:rPr lang="pl-PL" dirty="0">
                <a:solidFill>
                  <a:schemeClr val="bg1"/>
                </a:solidFill>
                <a:effectLst/>
              </a:rPr>
              <a:t> </a:t>
            </a:r>
            <a:endParaRPr lang="pl-PL" dirty="0" smtClean="0">
              <a:solidFill>
                <a:schemeClr val="bg1"/>
              </a:solidFill>
              <a:effectLst/>
            </a:endParaRPr>
          </a:p>
          <a:p>
            <a:pPr marL="36900" indent="0">
              <a:buNone/>
            </a:pPr>
            <a:r>
              <a:rPr lang="pl-PL" dirty="0" smtClean="0">
                <a:solidFill>
                  <a:schemeClr val="bg1"/>
                </a:solidFill>
                <a:effectLst/>
                <a:latin typeface="Arial Black" panose="020B0A04020102020204" pitchFamily="34" charset="0"/>
              </a:rPr>
              <a:t>Przyszedł </a:t>
            </a:r>
            <a:r>
              <a:rPr lang="pl-PL" dirty="0">
                <a:solidFill>
                  <a:schemeClr val="bg1"/>
                </a:solidFill>
                <a:effectLst/>
                <a:latin typeface="Arial Black" panose="020B0A04020102020204" pitchFamily="34" charset="0"/>
              </a:rPr>
              <a:t>raz krasnoludek do borsuka i puka: – Chodź ze mną, </a:t>
            </a:r>
            <a:r>
              <a:rPr lang="pl-PL" dirty="0" err="1">
                <a:solidFill>
                  <a:schemeClr val="bg1"/>
                </a:solidFill>
                <a:effectLst/>
                <a:latin typeface="Arial Black" panose="020B0A04020102020204" pitchFamily="34" charset="0"/>
              </a:rPr>
              <a:t>borsuczku</a:t>
            </a:r>
            <a:r>
              <a:rPr lang="pl-PL" dirty="0">
                <a:solidFill>
                  <a:schemeClr val="bg1"/>
                </a:solidFill>
                <a:effectLst/>
                <a:latin typeface="Arial Black" panose="020B0A04020102020204" pitchFamily="34" charset="0"/>
              </a:rPr>
              <a:t> na spacer. Akurat jest południe, słońce świeci cudnie. Poszlibyśmy </a:t>
            </a:r>
            <a:r>
              <a:rPr lang="pl-PL" dirty="0" smtClean="0">
                <a:solidFill>
                  <a:schemeClr val="bg1"/>
                </a:solidFill>
                <a:effectLst/>
                <a:latin typeface="Arial Black" panose="020B0A04020102020204" pitchFamily="34" charset="0"/>
              </a:rPr>
              <a:t>nad rzekę</a:t>
            </a:r>
            <a:r>
              <a:rPr lang="pl-PL" dirty="0">
                <a:solidFill>
                  <a:schemeClr val="bg1"/>
                </a:solidFill>
                <a:effectLst/>
                <a:latin typeface="Arial Black" panose="020B0A04020102020204" pitchFamily="34" charset="0"/>
              </a:rPr>
              <a:t>, jarzębinę zobaczyć, bo ma podobno nowe, czerwone korale. Chodź </a:t>
            </a:r>
            <a:r>
              <a:rPr lang="pl-PL" dirty="0" err="1">
                <a:solidFill>
                  <a:schemeClr val="bg1"/>
                </a:solidFill>
                <a:effectLst/>
                <a:latin typeface="Arial Black" panose="020B0A04020102020204" pitchFamily="34" charset="0"/>
              </a:rPr>
              <a:t>borsuczku</a:t>
            </a:r>
            <a:r>
              <a:rPr lang="pl-PL" dirty="0">
                <a:solidFill>
                  <a:schemeClr val="bg1"/>
                </a:solidFill>
                <a:effectLst/>
                <a:latin typeface="Arial Black" panose="020B0A04020102020204" pitchFamily="34" charset="0"/>
              </a:rPr>
              <a:t>.</a:t>
            </a:r>
          </a:p>
          <a:p>
            <a:pPr marL="36900" indent="0">
              <a:buNone/>
            </a:pPr>
            <a:r>
              <a:rPr lang="pl-PL" dirty="0">
                <a:solidFill>
                  <a:schemeClr val="bg1"/>
                </a:solidFill>
                <a:effectLst/>
                <a:latin typeface="Arial Black" panose="020B0A04020102020204" pitchFamily="34" charset="0"/>
              </a:rPr>
              <a:t> – Jeszcze czego – mruczy borsuk. – Kto by tam chciał w biały dzień na spacery chodzić! Dopiero z polowania wróciłem o świcie, muszę się wyspać należycie. Norę sobie wyczyściłem, wysprzątałem szczerze i leżę. </a:t>
            </a:r>
          </a:p>
          <a:p>
            <a:pPr marL="36900" indent="0">
              <a:buNone/>
            </a:pPr>
            <a:r>
              <a:rPr lang="pl-PL" dirty="0">
                <a:solidFill>
                  <a:schemeClr val="bg1"/>
                </a:solidFill>
                <a:effectLst/>
                <a:latin typeface="Arial Black" panose="020B0A04020102020204" pitchFamily="34" charset="0"/>
              </a:rPr>
              <a:t>– Ano, to siedź jak borsuk w norze – mówi krasnal. – Jak nie, to nie. – I poszedł sam na spacer. </a:t>
            </a:r>
          </a:p>
          <a:p>
            <a:pPr marL="36900" indent="0">
              <a:buNone/>
            </a:pPr>
            <a:r>
              <a:rPr lang="pl-PL" dirty="0" smtClean="0">
                <a:solidFill>
                  <a:schemeClr val="bg1"/>
                </a:solidFill>
                <a:effectLst/>
                <a:latin typeface="Arial Black" panose="020B0A04020102020204" pitchFamily="34" charset="0"/>
              </a:rPr>
              <a:t> </a:t>
            </a:r>
            <a:endParaRPr lang="pl-PL" dirty="0">
              <a:solidFill>
                <a:schemeClr val="bg1"/>
              </a:solidFill>
              <a:latin typeface="Arial Black" panose="020B0A04020102020204" pitchFamily="34" charset="0"/>
            </a:endParaRPr>
          </a:p>
        </p:txBody>
      </p:sp>
    </p:spTree>
    <p:extLst>
      <p:ext uri="{BB962C8B-B14F-4D97-AF65-F5344CB8AC3E}">
        <p14:creationId xmlns="" xmlns:p14="http://schemas.microsoft.com/office/powerpoint/2010/main" val="1865741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 name="Picture 10" descr="Zielony limonka - Unikolory - Kolekcja ONE WORLD - Kolekcja - Płyty  laminowane - Materiały dla meblarstwa - SWISS KRONO"/>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66093" y="0"/>
            <a:ext cx="12657450" cy="6911639"/>
          </a:xfrm>
          <a:prstGeom prst="rect">
            <a:avLst/>
          </a:prstGeom>
          <a:noFill/>
          <a:extLst>
            <a:ext uri="{909E8E84-426E-40DD-AFC4-6F175D3DCCD1}">
              <a14:hiddenFill xmlns="" xmlns:a14="http://schemas.microsoft.com/office/drawing/2010/main">
                <a:solidFill>
                  <a:srgbClr val="FFFFFF"/>
                </a:solidFill>
              </a14:hiddenFill>
            </a:ext>
          </a:extLst>
        </p:spPr>
      </p:pic>
      <p:sp>
        <p:nvSpPr>
          <p:cNvPr id="2" name="Tytuł 1"/>
          <p:cNvSpPr>
            <a:spLocks noGrp="1"/>
          </p:cNvSpPr>
          <p:nvPr>
            <p:ph type="title"/>
          </p:nvPr>
        </p:nvSpPr>
        <p:spPr/>
        <p:txBody>
          <a:bodyPr/>
          <a:lstStyle/>
          <a:p>
            <a:endParaRPr lang="pl-PL"/>
          </a:p>
        </p:txBody>
      </p:sp>
      <p:sp>
        <p:nvSpPr>
          <p:cNvPr id="3" name="Symbol zastępczy zawartości 2"/>
          <p:cNvSpPr>
            <a:spLocks noGrp="1"/>
          </p:cNvSpPr>
          <p:nvPr>
            <p:ph idx="1"/>
          </p:nvPr>
        </p:nvSpPr>
        <p:spPr>
          <a:xfrm>
            <a:off x="913795" y="609601"/>
            <a:ext cx="10353762" cy="5181600"/>
          </a:xfrm>
        </p:spPr>
        <p:txBody>
          <a:bodyPr/>
          <a:lstStyle/>
          <a:p>
            <a:pPr marL="36900" indent="0">
              <a:buNone/>
            </a:pPr>
            <a:r>
              <a:rPr lang="pl-PL" dirty="0">
                <a:solidFill>
                  <a:schemeClr val="bg1"/>
                </a:solidFill>
                <a:effectLst/>
                <a:latin typeface="Arial Black" panose="020B0A04020102020204" pitchFamily="34" charset="0"/>
              </a:rPr>
              <a:t>A borsuk wysiedział się w norze, wyleżał, wyspał i kiedy ciemna nocka zajrzał do nory, poczuł się dopiero do spaceru skory. Puka więc w drzewo do wiewiórczej dziupli do krasnoludka i prosi:</a:t>
            </a:r>
          </a:p>
          <a:p>
            <a:pPr marL="36900" indent="0">
              <a:buNone/>
            </a:pPr>
            <a:r>
              <a:rPr lang="pl-PL" dirty="0">
                <a:solidFill>
                  <a:schemeClr val="bg1"/>
                </a:solidFill>
                <a:effectLst/>
                <a:latin typeface="Arial Black" panose="020B0A04020102020204" pitchFamily="34" charset="0"/>
              </a:rPr>
              <a:t> – Chodź na spacer, malutki! Gwiazdy już mrugają i nocka ciemna tuła się po lesie. Chodź! </a:t>
            </a:r>
          </a:p>
          <a:p>
            <a:pPr marL="36900" indent="0">
              <a:buNone/>
            </a:pPr>
            <a:r>
              <a:rPr lang="pl-PL" dirty="0">
                <a:solidFill>
                  <a:schemeClr val="bg1"/>
                </a:solidFill>
                <a:effectLst/>
                <a:latin typeface="Arial Black" panose="020B0A04020102020204" pitchFamily="34" charset="0"/>
              </a:rPr>
              <a:t>– Jeszcze czego – mruczy krasnal zaspany. – Kto by tam w ciemną noc po lesie się włóczył! W dzień spacerowałem, </a:t>
            </a:r>
            <a:r>
              <a:rPr lang="pl-PL" dirty="0" smtClean="0">
                <a:solidFill>
                  <a:schemeClr val="bg1"/>
                </a:solidFill>
                <a:effectLst/>
                <a:latin typeface="Arial Black" panose="020B0A04020102020204" pitchFamily="34" charset="0"/>
              </a:rPr>
              <a:t>jarzębinę oglądałem</a:t>
            </a:r>
            <a:r>
              <a:rPr lang="pl-PL" dirty="0">
                <a:solidFill>
                  <a:schemeClr val="bg1"/>
                </a:solidFill>
                <a:effectLst/>
                <a:latin typeface="Arial Black" panose="020B0A04020102020204" pitchFamily="34" charset="0"/>
              </a:rPr>
              <a:t>, wrzosy wąchałem i brzozowe liście złote! Teraz spać mam ochotę. </a:t>
            </a:r>
          </a:p>
          <a:p>
            <a:pPr marL="36900" indent="0">
              <a:buNone/>
            </a:pPr>
            <a:r>
              <a:rPr lang="pl-PL" dirty="0">
                <a:solidFill>
                  <a:schemeClr val="bg1"/>
                </a:solidFill>
                <a:effectLst/>
                <a:latin typeface="Arial Black" panose="020B0A04020102020204" pitchFamily="34" charset="0"/>
              </a:rPr>
              <a:t>– Ano, jak nie, to nie – rozgniewał się borsuk. I poszedł w głąb lasu za nocką ciemną. </a:t>
            </a:r>
            <a:endParaRPr lang="pl-PL" dirty="0" smtClean="0">
              <a:solidFill>
                <a:schemeClr val="bg1"/>
              </a:solidFill>
              <a:effectLst/>
              <a:latin typeface="Arial Black" panose="020B0A04020102020204" pitchFamily="34" charset="0"/>
            </a:endParaRPr>
          </a:p>
          <a:p>
            <a:pPr marL="36900" indent="0">
              <a:buNone/>
            </a:pPr>
            <a:r>
              <a:rPr lang="pl-PL" dirty="0">
                <a:solidFill>
                  <a:srgbClr val="FF0000"/>
                </a:solidFill>
                <a:effectLst/>
                <a:latin typeface="Arial Black" panose="020B0A04020102020204" pitchFamily="34" charset="0"/>
              </a:rPr>
              <a:t>Bo to zależy od upodobania: kto dzień, a kto nockę wybiera do spania.</a:t>
            </a:r>
          </a:p>
          <a:p>
            <a:pPr marL="36900" indent="0">
              <a:buNone/>
            </a:pPr>
            <a:endParaRPr lang="pl-PL" dirty="0">
              <a:effectLst/>
            </a:endParaRPr>
          </a:p>
          <a:p>
            <a:endParaRPr lang="pl-PL" dirty="0"/>
          </a:p>
        </p:txBody>
      </p:sp>
    </p:spTree>
    <p:extLst>
      <p:ext uri="{BB962C8B-B14F-4D97-AF65-F5344CB8AC3E}">
        <p14:creationId xmlns="" xmlns:p14="http://schemas.microsoft.com/office/powerpoint/2010/main" val="117604501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Łupek">
  <a:themeElements>
    <a:clrScheme name="Łupek">
      <a:dk1>
        <a:sysClr val="windowText" lastClr="000000"/>
      </a:dk1>
      <a:lt1>
        <a:sysClr val="window" lastClr="FFFFFF"/>
      </a:lt1>
      <a:dk2>
        <a:srgbClr val="212123"/>
      </a:dk2>
      <a:lt2>
        <a:srgbClr val="DADADA"/>
      </a:lt2>
      <a:accent1>
        <a:srgbClr val="BC451B"/>
      </a:accent1>
      <a:accent2>
        <a:srgbClr val="D3BA68"/>
      </a:accent2>
      <a:accent3>
        <a:srgbClr val="BB8640"/>
      </a:accent3>
      <a:accent4>
        <a:srgbClr val="AD9277"/>
      </a:accent4>
      <a:accent5>
        <a:srgbClr val="A55A43"/>
      </a:accent5>
      <a:accent6>
        <a:srgbClr val="AD9D7B"/>
      </a:accent6>
      <a:hlink>
        <a:srgbClr val="E98052"/>
      </a:hlink>
      <a:folHlink>
        <a:srgbClr val="F4B69B"/>
      </a:folHlink>
    </a:clrScheme>
    <a:fontScheme name="Łupek">
      <a:majorFont>
        <a:latin typeface="Calisto MT"/>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sto MT"/>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Łupek">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 xmlns:thm15="http://schemas.microsoft.com/office/thememl/2012/main" name="Slate" id="{C3F70B94-7CE9-428E-ADC1-3269CC2C3385}" vid="{3F2DE9A5-64E6-437C-A389-CC4477E817E8}"/>
    </a:ext>
  </a:extLst>
</a:theme>
</file>

<file path=docProps/app.xml><?xml version="1.0" encoding="utf-8"?>
<Properties xmlns="http://schemas.openxmlformats.org/officeDocument/2006/extended-properties" xmlns:vt="http://schemas.openxmlformats.org/officeDocument/2006/docPropsVTypes">
  <Template>Łupek</Template>
  <TotalTime>59</TotalTime>
  <Words>1076</Words>
  <Application>Microsoft Office PowerPoint</Application>
  <PresentationFormat>Niestandardowy</PresentationFormat>
  <Paragraphs>111</Paragraphs>
  <Slides>24</Slides>
  <Notes>0</Notes>
  <HiddenSlides>0</HiddenSlides>
  <MMClips>0</MMClips>
  <ScaleCrop>false</ScaleCrop>
  <HeadingPairs>
    <vt:vector size="4" baseType="variant">
      <vt:variant>
        <vt:lpstr>Motyw</vt:lpstr>
      </vt:variant>
      <vt:variant>
        <vt:i4>1</vt:i4>
      </vt:variant>
      <vt:variant>
        <vt:lpstr>Tytuły slajdów</vt:lpstr>
      </vt:variant>
      <vt:variant>
        <vt:i4>24</vt:i4>
      </vt:variant>
    </vt:vector>
  </HeadingPairs>
  <TitlesOfParts>
    <vt:vector size="25" baseType="lpstr">
      <vt:lpstr>Łupek</vt:lpstr>
      <vt:lpstr>„Świat małego odkrywcy”</vt:lpstr>
      <vt:lpstr>Temat: Dzień i noc.</vt:lpstr>
      <vt:lpstr>Slajd 3</vt:lpstr>
      <vt:lpstr>Slajd 4</vt:lpstr>
      <vt:lpstr>Wskaż różnice i podobieństwa na rysunkach. </vt:lpstr>
      <vt:lpstr>Slajd 6</vt:lpstr>
      <vt:lpstr>Slajd 7</vt:lpstr>
      <vt:lpstr>Opowiadanie</vt:lpstr>
      <vt:lpstr>Slajd 9</vt:lpstr>
      <vt:lpstr>Slajd 10</vt:lpstr>
      <vt:lpstr>Slajd 11</vt:lpstr>
      <vt:lpstr>Wnioski:</vt:lpstr>
      <vt:lpstr>Slajd 13</vt:lpstr>
      <vt:lpstr>Slajd 14</vt:lpstr>
      <vt:lpstr>Slajd 15</vt:lpstr>
      <vt:lpstr>Slajd 16</vt:lpstr>
      <vt:lpstr>Slajd 17</vt:lpstr>
      <vt:lpstr>Slajd 18</vt:lpstr>
      <vt:lpstr>Slajd 19</vt:lpstr>
      <vt:lpstr>Slajd 20</vt:lpstr>
      <vt:lpstr>Slajd 21</vt:lpstr>
      <vt:lpstr>Slajd 22</vt:lpstr>
      <vt:lpstr>Slajd 23</vt:lpstr>
      <vt:lpstr>DZIĘKUJĘ ZA UWAGĘ!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„Świat małego odkrywcy”</dc:title>
  <dc:creator>Kuba</dc:creator>
  <cp:lastModifiedBy>monika</cp:lastModifiedBy>
  <cp:revision>8</cp:revision>
  <dcterms:created xsi:type="dcterms:W3CDTF">2020-10-13T14:26:07Z</dcterms:created>
  <dcterms:modified xsi:type="dcterms:W3CDTF">2020-10-13T15:45:43Z</dcterms:modified>
</cp:coreProperties>
</file>